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5"/>
  </p:handoutMasterIdLst>
  <p:sldIdLst>
    <p:sldId id="279" r:id="rId2"/>
    <p:sldId id="256" r:id="rId3"/>
    <p:sldId id="257" r:id="rId4"/>
    <p:sldId id="259" r:id="rId5"/>
    <p:sldId id="285" r:id="rId6"/>
    <p:sldId id="288" r:id="rId7"/>
    <p:sldId id="261" r:id="rId8"/>
    <p:sldId id="289" r:id="rId9"/>
    <p:sldId id="290" r:id="rId10"/>
    <p:sldId id="301" r:id="rId11"/>
    <p:sldId id="286" r:id="rId12"/>
    <p:sldId id="292" r:id="rId13"/>
    <p:sldId id="294" r:id="rId14"/>
    <p:sldId id="295" r:id="rId15"/>
    <p:sldId id="296" r:id="rId16"/>
    <p:sldId id="298" r:id="rId17"/>
    <p:sldId id="299" r:id="rId18"/>
    <p:sldId id="297" r:id="rId19"/>
    <p:sldId id="300" r:id="rId20"/>
    <p:sldId id="287" r:id="rId21"/>
    <p:sldId id="258" r:id="rId22"/>
    <p:sldId id="293" r:id="rId23"/>
    <p:sldId id="283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63" userDrawn="1">
          <p15:clr>
            <a:srgbClr val="A4A3A4"/>
          </p15:clr>
        </p15:guide>
        <p15:guide id="4" orient="horz" pos="709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0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8A097"/>
    <a:srgbClr val="E89504"/>
    <a:srgbClr val="467A5F"/>
    <a:srgbClr val="595959"/>
    <a:srgbClr val="C1E0D7"/>
    <a:srgbClr val="9BD1C7"/>
    <a:srgbClr val="98C991"/>
    <a:srgbClr val="E6E6E6"/>
    <a:srgbClr val="9BBB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178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184" y="752"/>
      </p:cViewPr>
      <p:guideLst>
        <p:guide pos="416"/>
        <p:guide pos="7256"/>
        <p:guide orient="horz" pos="663"/>
        <p:guide orient="horz" pos="709"/>
        <p:guide orient="horz" pos="3928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1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7T15:11:19.407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  <p:cm authorId="1" dt="2022-07-07T15:11:20.204" idx="2">
    <p:pos x="146" y="146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8T15:39:43.988" idx="10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8T15:39:43.988" idx="3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8T15:39:43.988" idx="4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8T15:39:43.988" idx="5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8T15:39:43.988" idx="7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8T15:39:43.988" idx="8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8T15:39:43.988" idx="6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8T15:39:43.988" idx="9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0E9755A-E47D-4FA4-9BA9-6A87CD6FA9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37E17E2-623A-4066-9BA9-9B66843AC9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DB94A-76E8-42C5-AFEE-9A302B350FA6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3E3C16-CBE7-40E5-B7E6-6601952770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C304E2-4667-4B42-A78E-DBB40E265E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B5490E-8918-4205-B670-B8B11C4AA1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728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C0E48D-1E37-4374-80CD-14A5C840CF02}"/>
              </a:ext>
            </a:extLst>
          </p:cNvPr>
          <p:cNvGrpSpPr/>
          <p:nvPr userDrawn="1"/>
        </p:nvGrpSpPr>
        <p:grpSpPr>
          <a:xfrm>
            <a:off x="1511533" y="823369"/>
            <a:ext cx="9168933" cy="5211262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005BAFC-A53B-4A77-B363-A385AF08ECA6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FD78093-CBB5-40B9-829A-ED9D72F39054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4999928"/>
      </p:ext>
    </p:extLst>
  </p:cSld>
  <p:clrMapOvr>
    <a:masterClrMapping/>
  </p:clrMapOvr>
  <p:transition spd="slow" advTm="3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1B8538-8397-4EE9-AECB-B7E995EB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A3B8C6-BCFF-4C4E-82C8-A9C184DFEC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D5D03F0-C105-4362-B3D2-52311CF3E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B787EDE-45A9-4C98-8B4B-AA40E676E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9628E7-39ED-4755-8D7F-6B67DC38D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40FED4-48A8-4836-A50A-376696B9C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437281"/>
      </p:ext>
    </p:extLst>
  </p:cSld>
  <p:clrMapOvr>
    <a:masterClrMapping/>
  </p:clrMapOvr>
  <p:transition spd="slow" advTm="3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7D4B3-39D8-47F5-BF47-26E0CE18A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A7553A-C668-42F8-A808-E07E18E67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0A6972-415A-4552-8F33-4FCCBFE56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BEDC932-AE45-4B99-A79D-CC7E61CC30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F69CFF0-43E7-4900-A6D1-24B42691E5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9454496-7B20-468D-9A09-2E3619EA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BF33AFC-D5BC-41C4-8364-1ECA55511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A1B67F5-CCC2-4AE6-ADBE-CB03F2475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340861"/>
      </p:ext>
    </p:extLst>
  </p:cSld>
  <p:clrMapOvr>
    <a:masterClrMapping/>
  </p:clrMapOvr>
  <p:transition spd="slow" advTm="300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3D82AF-74B6-4401-8518-324178486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27C4C37-BB8D-4DBE-8111-928D2797D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B5ACEAE-962B-4F5D-B14A-FC4EFEE8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706B5EE-4650-4713-AEC0-30538B085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766454"/>
      </p:ext>
    </p:extLst>
  </p:cSld>
  <p:clrMapOvr>
    <a:masterClrMapping/>
  </p:clrMapOvr>
  <p:transition spd="slow" advTm="300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ACE175A-4D81-45E0-843C-FB30E2134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D081342-6F90-427C-BE12-166265656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750A6D-D5C9-457A-B43A-35C544E99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40462"/>
      </p:ext>
    </p:extLst>
  </p:cSld>
  <p:clrMapOvr>
    <a:masterClrMapping/>
  </p:clrMapOvr>
  <p:transition spd="slow" advTm="300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DFB1A6-2D8D-47C2-9C58-0EA0FF03B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C466B8-A9B7-4330-A180-85041BCFD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BC5228-A6F0-4863-AE62-27631B29F9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4E3136-7FA9-483C-9757-19B7C9C7C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AEC16C-D110-4D1D-A59B-1014BF183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8C962E-BF58-4173-BEFD-837DD9AB2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3112410"/>
      </p:ext>
    </p:extLst>
  </p:cSld>
  <p:clrMapOvr>
    <a:masterClrMapping/>
  </p:clrMapOvr>
  <p:transition spd="slow" advTm="3000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EB43E5-D6AA-4104-8BC6-FCC22F806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4C5928A-9C26-4A7C-B592-8F6C3D9AF4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F87BEC-BDEF-4C65-A99F-C8721ACF8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941D51-7E0C-490F-8912-03C70B739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EA03C6-9366-4141-A41D-C0047E117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043CB9-C1D3-4149-AE48-24C991E08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361471"/>
      </p:ext>
    </p:extLst>
  </p:cSld>
  <p:clrMapOvr>
    <a:masterClrMapping/>
  </p:clrMapOvr>
  <p:transition spd="slow" advTm="3000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2E3588-54DC-4E95-8A39-C11D08DE9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23B1A5-A316-4ABE-8312-38BBFF808C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7E7C0C-B1C6-4A27-B61F-03B016CF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0EFA2C-80AE-4BA9-A63A-92D72BB1D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98D4B9-C827-4004-84C6-F565DE4D2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120975"/>
      </p:ext>
    </p:extLst>
  </p:cSld>
  <p:clrMapOvr>
    <a:masterClrMapping/>
  </p:clrMapOvr>
  <p:transition spd="slow" advTm="3000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26B6694-6546-4109-9E81-6B9E8BA700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5D6398-6899-42DD-A2F9-94F5FB021A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FD527-2075-44EA-8B7A-D66D4DCFD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BCED03-5DC9-46AE-ABA0-813C12364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444408-034E-49DC-AAFF-3147DB973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388398"/>
      </p:ext>
    </p:extLst>
  </p:cSld>
  <p:clrMapOvr>
    <a:masterClrMapping/>
  </p:clrMapOvr>
  <p:transition spd="slow" advTm="3000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8240-3148-4746-BA4B-7B32B016B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51CC32A-496B-42D5-8EC6-30D10EB5C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F25E7C-B1D9-4999-8D1F-ED84C4EE9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8A7BBD-E847-449A-AA53-B3DBD3F5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910074-A50B-4F6C-9D3A-997C1681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663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6771249"/>
      </p:ext>
    </p:extLst>
  </p:cSld>
  <p:clrMapOvr>
    <a:masterClrMapping/>
  </p:clrMapOvr>
  <p:transition spd="slow" advTm="3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388AD264-7B10-48FD-AE95-5F1D052901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C0E48D-1E37-4374-80CD-14A5C840CF02}"/>
              </a:ext>
            </a:extLst>
          </p:cNvPr>
          <p:cNvGrpSpPr/>
          <p:nvPr userDrawn="1"/>
        </p:nvGrpSpPr>
        <p:grpSpPr>
          <a:xfrm>
            <a:off x="405423" y="246185"/>
            <a:ext cx="11368454" cy="636563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005BAFC-A53B-4A77-B363-A385AF08ECA6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FD78093-CBB5-40B9-829A-ED9D72F39054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B500A5B6-F314-45B4-AE95-F57279DB687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" y="246185"/>
            <a:ext cx="2502284" cy="1558081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29B663A7-FEB1-4829-9649-58625F958620}"/>
              </a:ext>
            </a:extLst>
          </p:cNvPr>
          <p:cNvSpPr txBox="1"/>
          <p:nvPr userDrawn="1"/>
        </p:nvSpPr>
        <p:spPr>
          <a:xfrm>
            <a:off x="1799711" y="67128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C1E0D7"/>
                </a:solidFill>
              </a:rPr>
              <a:t>工作总结</a:t>
            </a:r>
          </a:p>
        </p:txBody>
      </p:sp>
    </p:spTree>
    <p:extLst>
      <p:ext uri="{BB962C8B-B14F-4D97-AF65-F5344CB8AC3E}">
        <p14:creationId xmlns:p14="http://schemas.microsoft.com/office/powerpoint/2010/main" val="135604077"/>
      </p:ext>
    </p:extLst>
  </p:cSld>
  <p:clrMapOvr>
    <a:masterClrMapping/>
  </p:clrMapOvr>
  <p:transition spd="slow" advTm="3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388AD264-7B10-48FD-AE95-5F1D052901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C0E48D-1E37-4374-80CD-14A5C840CF02}"/>
              </a:ext>
            </a:extLst>
          </p:cNvPr>
          <p:cNvGrpSpPr/>
          <p:nvPr userDrawn="1"/>
        </p:nvGrpSpPr>
        <p:grpSpPr>
          <a:xfrm>
            <a:off x="405423" y="246185"/>
            <a:ext cx="11368454" cy="636563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005BAFC-A53B-4A77-B363-A385AF08ECA6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FD78093-CBB5-40B9-829A-ED9D72F39054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B500A5B6-F314-45B4-AE95-F57279DB687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" y="246185"/>
            <a:ext cx="2502284" cy="1558081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29B663A7-FEB1-4829-9649-58625F958620}"/>
              </a:ext>
            </a:extLst>
          </p:cNvPr>
          <p:cNvSpPr txBox="1"/>
          <p:nvPr userDrawn="1"/>
        </p:nvSpPr>
        <p:spPr>
          <a:xfrm>
            <a:off x="1799711" y="67128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C1E0D7"/>
                </a:solidFill>
              </a:rPr>
              <a:t>取得成绩</a:t>
            </a:r>
          </a:p>
        </p:txBody>
      </p:sp>
    </p:spTree>
    <p:extLst>
      <p:ext uri="{BB962C8B-B14F-4D97-AF65-F5344CB8AC3E}">
        <p14:creationId xmlns:p14="http://schemas.microsoft.com/office/powerpoint/2010/main" val="3965326802"/>
      </p:ext>
    </p:extLst>
  </p:cSld>
  <p:clrMapOvr>
    <a:masterClrMapping/>
  </p:clrMapOvr>
  <p:transition spd="slow" advTm="300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388AD264-7B10-48FD-AE95-5F1D052901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C0E48D-1E37-4374-80CD-14A5C840CF02}"/>
              </a:ext>
            </a:extLst>
          </p:cNvPr>
          <p:cNvGrpSpPr/>
          <p:nvPr userDrawn="1"/>
        </p:nvGrpSpPr>
        <p:grpSpPr>
          <a:xfrm>
            <a:off x="405423" y="246185"/>
            <a:ext cx="11368454" cy="636563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005BAFC-A53B-4A77-B363-A385AF08ECA6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FD78093-CBB5-40B9-829A-ED9D72F39054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B500A5B6-F314-45B4-AE95-F57279DB687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" y="246185"/>
            <a:ext cx="2502284" cy="1558081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29B663A7-FEB1-4829-9649-58625F958620}"/>
              </a:ext>
            </a:extLst>
          </p:cNvPr>
          <p:cNvSpPr txBox="1"/>
          <p:nvPr userDrawn="1"/>
        </p:nvSpPr>
        <p:spPr>
          <a:xfrm>
            <a:off x="1799711" y="67128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C1E0D7"/>
                </a:solidFill>
              </a:rPr>
              <a:t>存在不足</a:t>
            </a:r>
          </a:p>
        </p:txBody>
      </p:sp>
    </p:spTree>
    <p:extLst>
      <p:ext uri="{BB962C8B-B14F-4D97-AF65-F5344CB8AC3E}">
        <p14:creationId xmlns:p14="http://schemas.microsoft.com/office/powerpoint/2010/main" val="3649195087"/>
      </p:ext>
    </p:extLst>
  </p:cSld>
  <p:clrMapOvr>
    <a:masterClrMapping/>
  </p:clrMapOvr>
  <p:transition spd="slow" advTm="3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388AD264-7B10-48FD-AE95-5F1D052901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C0E48D-1E37-4374-80CD-14A5C840CF02}"/>
              </a:ext>
            </a:extLst>
          </p:cNvPr>
          <p:cNvGrpSpPr/>
          <p:nvPr userDrawn="1"/>
        </p:nvGrpSpPr>
        <p:grpSpPr>
          <a:xfrm>
            <a:off x="405423" y="246185"/>
            <a:ext cx="11368454" cy="636563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005BAFC-A53B-4A77-B363-A385AF08ECA6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FD78093-CBB5-40B9-829A-ED9D72F39054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B500A5B6-F314-45B4-AE95-F57279DB687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" y="246185"/>
            <a:ext cx="2502284" cy="1558081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29B663A7-FEB1-4829-9649-58625F958620}"/>
              </a:ext>
            </a:extLst>
          </p:cNvPr>
          <p:cNvSpPr txBox="1"/>
          <p:nvPr userDrawn="1"/>
        </p:nvSpPr>
        <p:spPr>
          <a:xfrm>
            <a:off x="1799711" y="67128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C1E0D7"/>
                </a:solidFill>
              </a:rPr>
              <a:t>工作计划</a:t>
            </a:r>
          </a:p>
        </p:txBody>
      </p:sp>
    </p:spTree>
    <p:extLst>
      <p:ext uri="{BB962C8B-B14F-4D97-AF65-F5344CB8AC3E}">
        <p14:creationId xmlns:p14="http://schemas.microsoft.com/office/powerpoint/2010/main" val="3730702254"/>
      </p:ext>
    </p:extLst>
  </p:cSld>
  <p:clrMapOvr>
    <a:masterClrMapping/>
  </p:clrMapOvr>
  <p:transition spd="slow" advTm="3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388AD264-7B10-48FD-AE95-5F1D052901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C0E48D-1E37-4374-80CD-14A5C840CF02}"/>
              </a:ext>
            </a:extLst>
          </p:cNvPr>
          <p:cNvGrpSpPr/>
          <p:nvPr userDrawn="1"/>
        </p:nvGrpSpPr>
        <p:grpSpPr>
          <a:xfrm>
            <a:off x="405423" y="246185"/>
            <a:ext cx="11368454" cy="636563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005BAFC-A53B-4A77-B363-A385AF08ECA6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FD78093-CBB5-40B9-829A-ED9D72F39054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8103688"/>
      </p:ext>
    </p:extLst>
  </p:cSld>
  <p:clrMapOvr>
    <a:masterClrMapping/>
  </p:clrMapOvr>
  <p:transition spd="slow" advTm="3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0383C2-061D-474D-BB5A-DEF25608A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37E70-79F0-45B5-A244-3A44722A5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3DA3F8-9347-45EB-B4E5-E4C2332A3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2BBBCE-33E8-4F27-AE00-CA14D90F0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2A2C34-EAC7-43FB-BED1-150AB0D96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237642"/>
      </p:ext>
    </p:extLst>
  </p:cSld>
  <p:clrMapOvr>
    <a:masterClrMapping/>
  </p:clrMapOvr>
  <p:transition spd="slow" advTm="3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1185A5-5B4E-4B1B-A4CF-C102ADC3C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553126-07A3-497C-A256-2C158D399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5DF7F3-7B6D-4715-9265-30B521550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68DCE0-136B-4F91-B482-9F208631A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F48567-3709-4FCF-9C0C-D470E0183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148818"/>
      </p:ext>
    </p:extLst>
  </p:cSld>
  <p:clrMapOvr>
    <a:masterClrMapping/>
  </p:clrMapOvr>
  <p:transition spd="slow" advTm="3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A808B79-72C5-40C0-9DD4-243F91177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1CD567-C7C1-4EF2-9567-CC86E9272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204A15-AA2E-45C8-8D27-3CA478292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CDE66-9EA5-4378-91C5-CC965DE6E34A}" type="datetimeFigureOut">
              <a:rPr lang="zh-CN" altLang="en-US" smtClean="0"/>
              <a:t>2023/2/7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A0DB79-5317-4A66-93E1-A58C68BE02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A31932-414B-4661-8906-52566A47C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4EB7A-10A5-4C2C-A676-D65C2B64B5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99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49" r:id="rId3"/>
    <p:sldLayoutId id="2147483662" r:id="rId4"/>
    <p:sldLayoutId id="2147483663" r:id="rId5"/>
    <p:sldLayoutId id="2147483664" r:id="rId6"/>
    <p:sldLayoutId id="2147483666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5" r:id="rId18"/>
  </p:sldLayoutIdLst>
  <p:transition spd="slow" advTm="300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.mp3"/><Relationship Id="rId7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5.png"/><Relationship Id="rId4" Type="http://schemas.openxmlformats.org/officeDocument/2006/relationships/audio" Target="../media/media1.mp3"/><Relationship Id="rId9" Type="http://schemas.openxmlformats.org/officeDocument/2006/relationships/slide" Target="slide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3.xml"/><Relationship Id="rId4" Type="http://schemas.openxmlformats.org/officeDocument/2006/relationships/hyperlink" Target="&#39640;&#26031;-&#32422;&#26086;&#28040;&#20803;/&#39640;&#26031;-&#32422;&#26086;&#28040;&#20803;/main.cpp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https://pic1.zhimg.com/80/v2-1098fb223d46f919217471b527a1a7fd_720w.jpg?source=1940ef5c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7.xml"/><Relationship Id="rId3" Type="http://schemas.openxmlformats.org/officeDocument/2006/relationships/image" Target="https://picx.zhimg.com/80/v2-085cca3fb3f1c23c1975b73d7950d138_720w.jpg?source=1940ef5c" TargetMode="External"/><Relationship Id="rId7" Type="http://schemas.openxmlformats.org/officeDocument/2006/relationships/image" Target="https://pic3.zhimg.com/80/v2-276e27d2c27f49cbdf6916468aa497ce_720w.jpg?source=1940ef5c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https://pica.zhimg.com/80/v2-c956818e984bd46c5c9f5d45f7944b3a_720w.jpg?source=1940ef5c" TargetMode="Externa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tags" Target="../tags/tag15.xml"/><Relationship Id="rId18" Type="http://schemas.openxmlformats.org/officeDocument/2006/relationships/slideLayout" Target="../slideLayouts/slideLayout13.xml"/><Relationship Id="rId3" Type="http://schemas.openxmlformats.org/officeDocument/2006/relationships/tags" Target="../tags/tag5.xml"/><Relationship Id="rId21" Type="http://schemas.openxmlformats.org/officeDocument/2006/relationships/slide" Target="slide7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tags" Target="../tags/tag19.xml"/><Relationship Id="rId2" Type="http://schemas.openxmlformats.org/officeDocument/2006/relationships/tags" Target="../tags/tag4.xml"/><Relationship Id="rId16" Type="http://schemas.openxmlformats.org/officeDocument/2006/relationships/tags" Target="../tags/tag18.xml"/><Relationship Id="rId20" Type="http://schemas.openxmlformats.org/officeDocument/2006/relationships/slide" Target="slide5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10" Type="http://schemas.openxmlformats.org/officeDocument/2006/relationships/tags" Target="../tags/tag12.xml"/><Relationship Id="rId19" Type="http://schemas.openxmlformats.org/officeDocument/2006/relationships/image" Target="../media/image3.png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ogu.com.cn/problem/P5027" TargetMode="External"/><Relationship Id="rId2" Type="http://schemas.openxmlformats.org/officeDocument/2006/relationships/hyperlink" Target="https://www.luogu.com.cn/problem/P3389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luogu.com.cn/problem/P4781" TargetMode="External"/><Relationship Id="rId4" Type="http://schemas.openxmlformats.org/officeDocument/2006/relationships/hyperlink" Target="P5027%20Barracuda/P5027%20Barracuda/main.cpp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slide" Target="slide5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baike.baidu.com/item/%E7%BA%BF%E6%80%A7%E6%96%B9%E7%A8%8B%E7%BB%84/5904308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Relationship Id="rId4" Type="http://schemas.openxmlformats.org/officeDocument/2006/relationships/hyperlink" Target="&#39640;&#26031;&#28040;&#20803;(&#22238;&#20195;)/&#39640;&#26031;&#28040;&#20803;(&#22238;&#20195;)/main.cp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959E989-C464-4172-9EE5-6967A626DA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EFBCBA1-D7E4-4864-AB94-DA5B1E0867A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5"/>
          <a:stretch/>
        </p:blipFill>
        <p:spPr>
          <a:xfrm>
            <a:off x="0" y="5854085"/>
            <a:ext cx="1570182" cy="100391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CE41782-26F2-41C9-9571-1159BD98CE1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5"/>
          <a:stretch/>
        </p:blipFill>
        <p:spPr>
          <a:xfrm rot="1126534" flipV="1">
            <a:off x="10705834" y="0"/>
            <a:ext cx="1570182" cy="1003914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DB15C7CC-5EA8-45DC-8627-073CBD15E62B}"/>
              </a:ext>
            </a:extLst>
          </p:cNvPr>
          <p:cNvGrpSpPr/>
          <p:nvPr/>
        </p:nvGrpSpPr>
        <p:grpSpPr>
          <a:xfrm>
            <a:off x="391500" y="266183"/>
            <a:ext cx="11400200" cy="6311900"/>
            <a:chOff x="405423" y="246185"/>
            <a:chExt cx="11368454" cy="636563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E778CB5C-67BA-472C-9406-6BACE7EA09FA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0AABD929-BB60-4D81-9A6A-EFB4E3DC00A2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0D9A55CD-7581-4BC3-845D-34E51574E5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488" y="0"/>
            <a:ext cx="8411024" cy="6858000"/>
          </a:xfrm>
          <a:prstGeom prst="rect">
            <a:avLst/>
          </a:prstGeom>
        </p:spPr>
      </p:pic>
      <p:sp>
        <p:nvSpPr>
          <p:cNvPr id="13" name="PA_MH_Entry_1">
            <a:hlinkClick r:id="rId9" action="ppaction://hlinksldjump"/>
            <a:extLst>
              <a:ext uri="{FF2B5EF4-FFF2-40B4-BE49-F238E27FC236}">
                <a16:creationId xmlns:a16="http://schemas.microsoft.com/office/drawing/2014/main" id="{D1220EFB-882C-4574-AE0A-9E5545E13282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760633" y="2520211"/>
            <a:ext cx="8373967" cy="61668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zh-CN" altLang="en-US" sz="8800" spc="-300" dirty="0">
                <a:solidFill>
                  <a:srgbClr val="38A097"/>
                </a:solidFill>
                <a:cs typeface="+mn-ea"/>
                <a:sym typeface="+mn-lt"/>
              </a:rPr>
              <a:t>高斯消元</a:t>
            </a:r>
            <a:endParaRPr lang="zh-CN" altLang="en-US" sz="8800" spc="-300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16" name="PA_MH_Entry_1">
            <a:hlinkClick r:id="rId9" action="ppaction://hlinksldjump"/>
            <a:extLst>
              <a:ext uri="{FF2B5EF4-FFF2-40B4-BE49-F238E27FC236}">
                <a16:creationId xmlns:a16="http://schemas.microsoft.com/office/drawing/2014/main" id="{7AB117EB-934E-49BD-815D-03C0913F173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760633" y="3307402"/>
            <a:ext cx="8373967" cy="61668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" altLang="zh-CN" sz="2000" dirty="0"/>
              <a:t>Gaussian</a:t>
            </a:r>
            <a:r>
              <a:rPr lang="zh-CN" altLang="en-US" sz="2000" dirty="0"/>
              <a:t> </a:t>
            </a:r>
            <a:r>
              <a:rPr lang="en" altLang="zh-CN" sz="2000" dirty="0"/>
              <a:t>Elimination</a:t>
            </a:r>
            <a:endParaRPr lang="zh-CN" altLang="en-US" sz="2000" spc="300" dirty="0">
              <a:solidFill>
                <a:srgbClr val="38A097"/>
              </a:solidFill>
              <a:cs typeface="+mn-ea"/>
              <a:sym typeface="+mn-lt"/>
            </a:endParaRPr>
          </a:p>
        </p:txBody>
      </p:sp>
      <p:sp>
        <p:nvSpPr>
          <p:cNvPr id="18" name="文本框 11">
            <a:extLst>
              <a:ext uri="{FF2B5EF4-FFF2-40B4-BE49-F238E27FC236}">
                <a16:creationId xmlns:a16="http://schemas.microsoft.com/office/drawing/2014/main" id="{0B966673-676E-41AB-92A5-E5A1892151D3}"/>
              </a:ext>
            </a:extLst>
          </p:cNvPr>
          <p:cNvSpPr txBox="1"/>
          <p:nvPr/>
        </p:nvSpPr>
        <p:spPr>
          <a:xfrm>
            <a:off x="3216093" y="4279384"/>
            <a:ext cx="5153950" cy="40011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 defTabSz="1219170"/>
            <a:r>
              <a:rPr lang="zh-CN" altLang="en-US" sz="2000" dirty="0">
                <a:solidFill>
                  <a:srgbClr val="000000"/>
                </a:solidFill>
                <a:cs typeface="+mn-ea"/>
                <a:sym typeface="+mn-lt"/>
              </a:rPr>
              <a:t>汇报人：张耒丰   时间：</a:t>
            </a:r>
            <a:r>
              <a:rPr lang="en-US" altLang="zh-CN" sz="2000" dirty="0">
                <a:solidFill>
                  <a:srgbClr val="000000"/>
                </a:solidFill>
                <a:cs typeface="+mn-ea"/>
                <a:sym typeface="+mn-lt"/>
              </a:rPr>
              <a:t>2023</a:t>
            </a:r>
            <a:r>
              <a:rPr lang="zh-CN" altLang="en-US" sz="2000" dirty="0">
                <a:solidFill>
                  <a:srgbClr val="000000"/>
                </a:solidFill>
                <a:cs typeface="+mn-ea"/>
                <a:sym typeface="+mn-lt"/>
              </a:rPr>
              <a:t>年</a:t>
            </a:r>
            <a:r>
              <a:rPr lang="en-US" altLang="zh-CN" sz="2000" dirty="0">
                <a:solidFill>
                  <a:srgbClr val="000000"/>
                </a:solidFill>
                <a:cs typeface="+mn-ea"/>
                <a:sym typeface="+mn-lt"/>
              </a:rPr>
              <a:t>2</a:t>
            </a:r>
            <a:r>
              <a:rPr lang="zh-CN" altLang="en-US" sz="2000" dirty="0">
                <a:solidFill>
                  <a:srgbClr val="000000"/>
                </a:solidFill>
                <a:cs typeface="+mn-ea"/>
                <a:sym typeface="+mn-lt"/>
              </a:rPr>
              <a:t>月</a:t>
            </a:r>
            <a:r>
              <a:rPr lang="en-US" altLang="zh-CN" sz="2000" dirty="0">
                <a:solidFill>
                  <a:srgbClr val="000000"/>
                </a:solidFill>
                <a:cs typeface="+mn-ea"/>
                <a:sym typeface="+mn-lt"/>
              </a:rPr>
              <a:t>7</a:t>
            </a:r>
            <a:r>
              <a:rPr lang="zh-CN" altLang="en-US" sz="2000" dirty="0">
                <a:solidFill>
                  <a:srgbClr val="000000"/>
                </a:solidFill>
                <a:cs typeface="+mn-ea"/>
                <a:sym typeface="+mn-lt"/>
              </a:rPr>
              <a:t>日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62BC229-A719-4262-8DE5-B602828822F7}"/>
              </a:ext>
            </a:extLst>
          </p:cNvPr>
          <p:cNvCxnSpPr/>
          <p:nvPr/>
        </p:nvCxnSpPr>
        <p:spPr>
          <a:xfrm>
            <a:off x="2400300" y="4013200"/>
            <a:ext cx="7137400" cy="0"/>
          </a:xfrm>
          <a:prstGeom prst="line">
            <a:avLst/>
          </a:prstGeom>
          <a:ln w="19050">
            <a:solidFill>
              <a:srgbClr val="38A0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小清晰温暖公益广告背景配乐">
            <a:hlinkClick r:id="" action="ppaction://media"/>
            <a:extLst>
              <a:ext uri="{FF2B5EF4-FFF2-40B4-BE49-F238E27FC236}">
                <a16:creationId xmlns:a16="http://schemas.microsoft.com/office/drawing/2014/main" id="{951F27BC-B7D9-45F3-AEC3-2AD4F71FEF8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304800" y="-10273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90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65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50"/>
                            </p:stCondLst>
                            <p:childTnLst>
                              <p:par>
                                <p:cTn id="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5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5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13" grpId="0"/>
      <p:bldP spid="16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141058F8-FDB9-024E-40FA-8BF093382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1" y="2121474"/>
            <a:ext cx="1176327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C031500-C61B-6842-53ED-9887844CF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52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17C080B8-4882-EC25-A097-41146F147B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07C38990-58A4-83B9-CD62-CA8F23749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6471" y="233679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2DD66A-0D5F-F794-80CF-8B7259B45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975" y="1333500"/>
            <a:ext cx="4748479" cy="5092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C7F1D99-0F97-4118-CC99-440B7564323E}"/>
              </a:ext>
            </a:extLst>
          </p:cNvPr>
          <p:cNvSpPr txBox="1"/>
          <p:nvPr/>
        </p:nvSpPr>
        <p:spPr>
          <a:xfrm>
            <a:off x="6515100" y="2121474"/>
            <a:ext cx="458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要不你们先实现一下</a:t>
            </a:r>
            <a:r>
              <a:rPr kumimoji="1" lang="en-US" altLang="zh-CN" dirty="0"/>
              <a:t>(doge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5045282"/>
      </p:ext>
    </p:extLst>
  </p:cSld>
  <p:clrMapOvr>
    <a:masterClrMapping/>
  </p:clrMapOvr>
  <p:transition spd="slow" advTm="3000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E8C59FE9-8398-472E-8956-301CE02E9C2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F2720A4-532F-48ED-9EEE-808FE4D6DB6C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D99CC77-FF70-4F3F-A80C-0286F1EE55F5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410854CD-AC74-414B-B5A3-16EFFD2C6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025" y="-279400"/>
            <a:ext cx="8710349" cy="79248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C77F92D-E54D-4E1D-8E57-1AD63F38B0C6}"/>
              </a:ext>
            </a:extLst>
          </p:cNvPr>
          <p:cNvSpPr/>
          <p:nvPr/>
        </p:nvSpPr>
        <p:spPr bwMode="auto">
          <a:xfrm>
            <a:off x="2811099" y="3191669"/>
            <a:ext cx="5972904" cy="10806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50000"/>
              </a:spcBef>
            </a:pPr>
            <a:r>
              <a:rPr lang="zh-CN" alt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高斯</a:t>
            </a:r>
            <a:r>
              <a:rPr lang="en-US" altLang="zh-CN" sz="2800" dirty="0">
                <a:solidFill>
                  <a:srgbClr val="FF0000"/>
                </a:solidFill>
                <a:highlight>
                  <a:srgbClr val="FFFF00"/>
                </a:highlight>
              </a:rPr>
              <a:t>-</a:t>
            </a:r>
            <a:r>
              <a:rPr lang="zh-CN" alt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约旦消元</a:t>
            </a:r>
            <a:r>
              <a:rPr lang="zh-CN" altLang="en-US" dirty="0"/>
              <a:t>法</a:t>
            </a:r>
            <a:endParaRPr lang="zh-CN" altLang="en-US" sz="6600" dirty="0">
              <a:solidFill>
                <a:srgbClr val="595959"/>
              </a:solidFill>
              <a:cs typeface="+mn-ea"/>
              <a:sym typeface="+mn-lt"/>
            </a:endParaRPr>
          </a:p>
        </p:txBody>
      </p:sp>
      <p:sp>
        <p:nvSpPr>
          <p:cNvPr id="11" name="_14">
            <a:extLst>
              <a:ext uri="{FF2B5EF4-FFF2-40B4-BE49-F238E27FC236}">
                <a16:creationId xmlns:a16="http://schemas.microsoft.com/office/drawing/2014/main" id="{18D8DB14-744C-48DD-840E-5C03D1C28E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316" y="2401894"/>
            <a:ext cx="3452470" cy="84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spc="6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第三章</a:t>
            </a:r>
            <a:endParaRPr lang="en-US" altLang="zh-CN" sz="4400" spc="6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74913635"/>
      </p:ext>
    </p:extLst>
  </p:cSld>
  <p:clrMapOvr>
    <a:masterClrMapping/>
  </p:clrMapOvr>
  <p:transition spd="slow" advTm="300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A5FFC4-1320-538E-63B7-C5E0F6B49DE8}"/>
              </a:ext>
            </a:extLst>
          </p:cNvPr>
          <p:cNvSpPr txBox="1"/>
          <p:nvPr/>
        </p:nvSpPr>
        <p:spPr>
          <a:xfrm>
            <a:off x="1580827" y="1658319"/>
            <a:ext cx="2324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FF0000"/>
                </a:solidFill>
                <a:highlight>
                  <a:srgbClr val="FFFF00"/>
                </a:highlight>
              </a:rPr>
              <a:t>大概思路：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AD2886D-57D6-19D5-149D-7000A9B2D798}"/>
              </a:ext>
            </a:extLst>
          </p:cNvPr>
          <p:cNvSpPr txBox="1"/>
          <p:nvPr/>
        </p:nvSpPr>
        <p:spPr>
          <a:xfrm>
            <a:off x="1580827" y="2360340"/>
            <a:ext cx="8849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Step1</a:t>
            </a:r>
            <a:r>
              <a:rPr kumimoji="1" lang="zh-CN" altLang="en-US" dirty="0"/>
              <a:t>：选择当前列系数绝对值</a:t>
            </a:r>
            <a:r>
              <a:rPr kumimoji="1" lang="zh-CN" altLang="en-US" dirty="0">
                <a:solidFill>
                  <a:srgbClr val="FF0000"/>
                </a:solidFill>
              </a:rPr>
              <a:t>最大</a:t>
            </a:r>
            <a:r>
              <a:rPr kumimoji="1" lang="zh-CN" altLang="en-US" dirty="0"/>
              <a:t>的作为主元，同时</a:t>
            </a:r>
            <a:r>
              <a:rPr lang="zh-CN" altLang="en-US" dirty="0"/>
              <a:t>选择一个包含这个主元的方程。</a:t>
            </a:r>
            <a:endParaRPr lang="en-US" altLang="zh-CN" dirty="0"/>
          </a:p>
          <a:p>
            <a:r>
              <a:rPr kumimoji="1" lang="zh-CN" altLang="en-US" dirty="0"/>
              <a:t>（如果当前列系数绝对值的最大值为</a:t>
            </a:r>
            <a:r>
              <a:rPr kumimoji="1" lang="en-US" altLang="zh-CN" dirty="0"/>
              <a:t>0</a:t>
            </a:r>
            <a:r>
              <a:rPr kumimoji="1" lang="zh-CN" altLang="en-US" dirty="0"/>
              <a:t>，说明该方程无解或有无数个解）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AADFDC8-8AEF-ACB1-2726-D7E345A0F42A}"/>
              </a:ext>
            </a:extLst>
          </p:cNvPr>
          <p:cNvSpPr txBox="1"/>
          <p:nvPr/>
        </p:nvSpPr>
        <p:spPr>
          <a:xfrm>
            <a:off x="1580827" y="3006671"/>
            <a:ext cx="884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Step2</a:t>
            </a:r>
            <a:r>
              <a:rPr kumimoji="1" lang="zh-CN" altLang="en-US" dirty="0"/>
              <a:t>：将这个主元的系数化为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25F0044-683A-A081-3CEA-43CE817EA40E}"/>
              </a:ext>
            </a:extLst>
          </p:cNvPr>
          <p:cNvSpPr txBox="1"/>
          <p:nvPr/>
        </p:nvSpPr>
        <p:spPr>
          <a:xfrm>
            <a:off x="1580827" y="3429000"/>
            <a:ext cx="884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Step3</a:t>
            </a:r>
            <a:r>
              <a:rPr kumimoji="1" lang="zh-CN" altLang="en-US" dirty="0"/>
              <a:t>：</a:t>
            </a:r>
            <a:r>
              <a:rPr lang="zh-CN" altLang="en-US" dirty="0"/>
              <a:t>通过加减消元，将这一列的其他系数化为</a:t>
            </a:r>
            <a:r>
              <a:rPr lang="en-US" altLang="zh-CN" dirty="0"/>
              <a:t>0</a:t>
            </a:r>
            <a:r>
              <a:rPr lang="zh-CN" altLang="en-US" dirty="0"/>
              <a:t>；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8CD49A4-C5DB-21AA-A120-2A22F7553EC7}"/>
              </a:ext>
            </a:extLst>
          </p:cNvPr>
          <p:cNvSpPr txBox="1"/>
          <p:nvPr/>
        </p:nvSpPr>
        <p:spPr>
          <a:xfrm>
            <a:off x="1580827" y="3851329"/>
            <a:ext cx="884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Step4</a:t>
            </a:r>
            <a:r>
              <a:rPr kumimoji="1" lang="zh-CN" altLang="en-US" dirty="0"/>
              <a:t>：重复这个步骤直到每一行只有一项有系数；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BD9AF3D-CBB9-3D90-8FEB-F32E7778D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414" y="4392155"/>
            <a:ext cx="3860800" cy="16383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040FBCC-2149-B8C9-6065-26AFF6D49B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593" y="4379455"/>
            <a:ext cx="3048000" cy="16637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E763782-6961-35EF-ABB9-75064DCC60E7}"/>
              </a:ext>
            </a:extLst>
          </p:cNvPr>
          <p:cNvSpPr txBox="1"/>
          <p:nvPr/>
        </p:nvSpPr>
        <p:spPr>
          <a:xfrm>
            <a:off x="964179" y="4392155"/>
            <a:ext cx="461665" cy="141970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dirty="0"/>
              <a:t>初始形态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6C9C0B0-F393-6E22-40D8-985DC6611129}"/>
              </a:ext>
            </a:extLst>
          </p:cNvPr>
          <p:cNvSpPr txBox="1"/>
          <p:nvPr/>
        </p:nvSpPr>
        <p:spPr>
          <a:xfrm>
            <a:off x="5634335" y="4379455"/>
            <a:ext cx="461665" cy="121543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dirty="0"/>
              <a:t>最终形态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8F46819-BB53-2F05-5E25-CFD61503DFF7}"/>
              </a:ext>
            </a:extLst>
          </p:cNvPr>
          <p:cNvSpPr txBox="1"/>
          <p:nvPr/>
        </p:nvSpPr>
        <p:spPr>
          <a:xfrm>
            <a:off x="9053593" y="6017283"/>
            <a:ext cx="269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hlinkClick r:id="rId4"/>
              </a:rPr>
              <a:t>高斯</a:t>
            </a:r>
            <a:r>
              <a:rPr kumimoji="1" lang="en-US" altLang="zh-CN" dirty="0">
                <a:hlinkClick r:id="rId4"/>
              </a:rPr>
              <a:t>-</a:t>
            </a:r>
            <a:r>
              <a:rPr kumimoji="1" lang="zh-CN" altLang="en-US" dirty="0">
                <a:hlinkClick r:id="rId4"/>
              </a:rPr>
              <a:t>约旦消元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8609565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9" grpId="0"/>
      <p:bldP spid="1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E8C59FE9-8398-472E-8956-301CE02E9C2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F2720A4-532F-48ED-9EEE-808FE4D6DB6C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D99CC77-FF70-4F3F-A80C-0286F1EE55F5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410854CD-AC74-414B-B5A3-16EFFD2C6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025" y="-279400"/>
            <a:ext cx="8710349" cy="79248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C77F92D-E54D-4E1D-8E57-1AD63F38B0C6}"/>
              </a:ext>
            </a:extLst>
          </p:cNvPr>
          <p:cNvSpPr/>
          <p:nvPr/>
        </p:nvSpPr>
        <p:spPr bwMode="auto">
          <a:xfrm>
            <a:off x="2811099" y="3191669"/>
            <a:ext cx="5972904" cy="10806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50000"/>
              </a:spcBef>
            </a:pPr>
            <a:r>
              <a:rPr lang="zh-CN" altLang="en-US" sz="6600" dirty="0">
                <a:solidFill>
                  <a:srgbClr val="595959"/>
                </a:solidFill>
                <a:cs typeface="+mn-ea"/>
                <a:sym typeface="+mn-lt"/>
              </a:rPr>
              <a:t>扩展</a:t>
            </a:r>
            <a:r>
              <a:rPr lang="en-US" altLang="zh-CN" sz="6600" dirty="0">
                <a:solidFill>
                  <a:srgbClr val="595959"/>
                </a:solidFill>
                <a:cs typeface="+mn-ea"/>
                <a:sym typeface="+mn-lt"/>
              </a:rPr>
              <a:t>—</a:t>
            </a:r>
            <a:r>
              <a:rPr lang="zh-CN" altLang="en-US" sz="6600" dirty="0">
                <a:solidFill>
                  <a:srgbClr val="595959"/>
                </a:solidFill>
                <a:cs typeface="+mn-ea"/>
                <a:sym typeface="+mn-lt"/>
              </a:rPr>
              <a:t>拉格朗日插值法</a:t>
            </a:r>
          </a:p>
        </p:txBody>
      </p:sp>
      <p:sp>
        <p:nvSpPr>
          <p:cNvPr id="11" name="_14">
            <a:extLst>
              <a:ext uri="{FF2B5EF4-FFF2-40B4-BE49-F238E27FC236}">
                <a16:creationId xmlns:a16="http://schemas.microsoft.com/office/drawing/2014/main" id="{18D8DB14-744C-48DD-840E-5C03D1C28E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316" y="2401894"/>
            <a:ext cx="3452470" cy="84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spc="6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第四章</a:t>
            </a:r>
            <a:endParaRPr lang="en-US" altLang="zh-CN" sz="4400" spc="6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46684883"/>
      </p:ext>
    </p:extLst>
  </p:cSld>
  <p:clrMapOvr>
    <a:masterClrMapping/>
  </p:clrMapOvr>
  <p:transition spd="slow" advTm="300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10620CE-84D6-FF5F-9146-AB9F9F18C9A0}"/>
              </a:ext>
            </a:extLst>
          </p:cNvPr>
          <p:cNvSpPr txBox="1"/>
          <p:nvPr/>
        </p:nvSpPr>
        <p:spPr>
          <a:xfrm>
            <a:off x="901700" y="1536700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问题简述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F968C6F-7370-456F-EA41-2E8B1A4148E5}"/>
              </a:ext>
            </a:extLst>
          </p:cNvPr>
          <p:cNvSpPr txBox="1"/>
          <p:nvPr/>
        </p:nvSpPr>
        <p:spPr>
          <a:xfrm>
            <a:off x="1155700" y="2273300"/>
            <a:ext cx="10134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trike="sngStrike" dirty="0"/>
              <a:t>运用</a:t>
            </a:r>
            <a:r>
              <a:rPr lang="zh-CN" altLang="en-US" strike="sngStrike" dirty="0"/>
              <a:t>小学知识可知</a:t>
            </a:r>
            <a:r>
              <a:rPr lang="zh-CN" altLang="en-US" dirty="0"/>
              <a:t> </a:t>
            </a:r>
            <a:r>
              <a:rPr lang="en" altLang="zh-CN" b="0" i="0" dirty="0">
                <a:effectLst/>
                <a:latin typeface="KaTeX_Main"/>
              </a:rPr>
              <a:t>n</a:t>
            </a:r>
            <a:r>
              <a:rPr lang="zh-CN" altLang="en-US" dirty="0"/>
              <a:t>个点 </a:t>
            </a:r>
            <a:r>
              <a:rPr lang="en-US" altLang="zh-CN" b="0" i="0" dirty="0">
                <a:effectLst/>
                <a:latin typeface="KaTeX_Main"/>
              </a:rPr>
              <a:t>(</a:t>
            </a:r>
            <a:r>
              <a:rPr lang="en" altLang="zh-CN" b="0" i="0" dirty="0">
                <a:effectLst/>
                <a:latin typeface="KaTeX_Main"/>
              </a:rPr>
              <a:t>x</a:t>
            </a:r>
            <a:r>
              <a:rPr lang="en" altLang="zh-CN" b="0" i="0" baseline="-25000" dirty="0">
                <a:effectLst/>
                <a:latin typeface="KaTeX_Main"/>
              </a:rPr>
              <a:t>i</a:t>
            </a:r>
            <a:r>
              <a:rPr lang="en" altLang="zh-CN" b="0" i="0" dirty="0">
                <a:effectLst/>
                <a:latin typeface="KaTeX_Main"/>
              </a:rPr>
              <a:t>, </a:t>
            </a:r>
            <a:r>
              <a:rPr lang="en" altLang="zh-CN" b="0" i="0" dirty="0" err="1">
                <a:effectLst/>
                <a:latin typeface="KaTeX_Main"/>
              </a:rPr>
              <a:t>y</a:t>
            </a:r>
            <a:r>
              <a:rPr lang="en" altLang="zh-CN" b="0" i="0" baseline="-25000" dirty="0" err="1">
                <a:effectLst/>
                <a:latin typeface="KaTeX_Main"/>
              </a:rPr>
              <a:t>i</a:t>
            </a:r>
            <a:r>
              <a:rPr lang="en-US" altLang="zh-CN" dirty="0">
                <a:latin typeface="KaTeX_Main"/>
              </a:rPr>
              <a:t>)</a:t>
            </a:r>
            <a:r>
              <a:rPr lang="zh-CN" altLang="en-US" dirty="0"/>
              <a:t>可以唯一地确定一个多项式 </a:t>
            </a:r>
            <a:r>
              <a:rPr lang="en" altLang="zh-CN" b="0" i="0" dirty="0">
                <a:effectLst/>
                <a:latin typeface="KaTeX_Main"/>
              </a:rPr>
              <a:t>y=f(x)</a:t>
            </a:r>
            <a:r>
              <a:rPr lang="en" altLang="zh-CN" b="0" i="1" dirty="0">
                <a:effectLst/>
                <a:latin typeface="KaTeX_Math"/>
              </a:rPr>
              <a:t> </a:t>
            </a:r>
            <a:r>
              <a:rPr lang="zh-CN" altLang="en" dirty="0"/>
              <a:t>。</a:t>
            </a:r>
            <a:endParaRPr lang="en-US" altLang="zh-CN" dirty="0"/>
          </a:p>
          <a:p>
            <a:r>
              <a:rPr lang="zh-CN" altLang="en-US" dirty="0"/>
              <a:t>现在，给定这 </a:t>
            </a:r>
            <a:r>
              <a:rPr lang="en" altLang="zh-CN" b="0" i="0" dirty="0">
                <a:effectLst/>
                <a:latin typeface="KaTeX_Main"/>
              </a:rPr>
              <a:t>n</a:t>
            </a:r>
            <a:r>
              <a:rPr lang="zh-CN" altLang="en-US" dirty="0"/>
              <a:t>个点，请你确定这个多项式，并求出 </a:t>
            </a:r>
            <a:r>
              <a:rPr lang="en-US" altLang="zh-CN" dirty="0"/>
              <a:t>f</a:t>
            </a:r>
            <a:r>
              <a:rPr lang="en" altLang="zh-CN" b="0" i="0" dirty="0">
                <a:effectLst/>
                <a:latin typeface="KaTeX_Main"/>
              </a:rPr>
              <a:t>(</a:t>
            </a:r>
            <a:r>
              <a:rPr lang="en" altLang="zh-CN" b="0" i="1" dirty="0">
                <a:effectLst/>
                <a:latin typeface="KaTeX_Math"/>
              </a:rPr>
              <a:t>k</a:t>
            </a:r>
            <a:r>
              <a:rPr lang="en" altLang="zh-CN" b="0" i="0" dirty="0">
                <a:effectLst/>
                <a:latin typeface="KaTeX_Main"/>
              </a:rPr>
              <a:t>) mod 998244353</a:t>
            </a:r>
            <a:r>
              <a:rPr lang="en" altLang="zh-CN" dirty="0"/>
              <a:t> </a:t>
            </a:r>
            <a:r>
              <a:rPr lang="zh-CN" altLang="en-US" dirty="0"/>
              <a:t>的值。</a:t>
            </a:r>
            <a:endParaRPr lang="en-US" altLang="zh-CN" dirty="0"/>
          </a:p>
          <a:p>
            <a:r>
              <a:rPr kumimoji="1" lang="zh-CN" altLang="en-US" dirty="0"/>
              <a:t>格式</a:t>
            </a:r>
            <a:r>
              <a:rPr kumimoji="1" lang="en-US" altLang="zh-CN" dirty="0"/>
              <a:t>:</a:t>
            </a:r>
          </a:p>
          <a:p>
            <a:r>
              <a:rPr lang="zh-CN" altLang="en-US" dirty="0"/>
              <a:t>第一行两个整数 </a:t>
            </a:r>
            <a:r>
              <a:rPr lang="en" altLang="zh-CN" b="0" i="0" dirty="0">
                <a:effectLst/>
                <a:latin typeface="KaTeX_Main"/>
              </a:rPr>
              <a:t>n , k</a:t>
            </a:r>
            <a:r>
              <a:rPr lang="zh-CN" altLang="en" dirty="0"/>
              <a:t>。</a:t>
            </a:r>
            <a:r>
              <a:rPr lang="zh-CN" altLang="en-US" dirty="0">
                <a:effectLst/>
              </a:rPr>
              <a:t>接下来 </a:t>
            </a:r>
            <a:r>
              <a:rPr lang="en" altLang="zh-CN" b="0" i="1" dirty="0">
                <a:effectLst/>
                <a:latin typeface="KaTeX_Math"/>
              </a:rPr>
              <a:t>n</a:t>
            </a:r>
            <a:r>
              <a:rPr lang="en" altLang="zh-CN" dirty="0">
                <a:effectLst/>
              </a:rPr>
              <a:t> </a:t>
            </a:r>
            <a:r>
              <a:rPr lang="zh-CN" altLang="en-US" dirty="0">
                <a:effectLst/>
              </a:rPr>
              <a:t>行，第 </a:t>
            </a:r>
            <a:r>
              <a:rPr lang="en" altLang="zh-CN" b="0" i="0" dirty="0" err="1">
                <a:effectLst/>
                <a:latin typeface="KaTeX_Main"/>
              </a:rPr>
              <a:t>i</a:t>
            </a:r>
            <a:r>
              <a:rPr lang="en" altLang="zh-CN" dirty="0">
                <a:effectLst/>
              </a:rPr>
              <a:t> </a:t>
            </a:r>
            <a:r>
              <a:rPr lang="zh-CN" altLang="en-US" dirty="0">
                <a:effectLst/>
              </a:rPr>
              <a:t>行两个整数 </a:t>
            </a:r>
            <a:r>
              <a:rPr lang="en-US" altLang="zh-CN" b="0" i="0" dirty="0">
                <a:effectLst/>
                <a:latin typeface="KaTeX_Main"/>
              </a:rPr>
              <a:t> (</a:t>
            </a:r>
            <a:r>
              <a:rPr lang="en" altLang="zh-CN" b="0" i="0" dirty="0">
                <a:effectLst/>
                <a:latin typeface="KaTeX_Main"/>
              </a:rPr>
              <a:t>x</a:t>
            </a:r>
            <a:r>
              <a:rPr lang="en" altLang="zh-CN" b="0" i="0" baseline="-25000" dirty="0">
                <a:effectLst/>
                <a:latin typeface="KaTeX_Main"/>
              </a:rPr>
              <a:t>i </a:t>
            </a:r>
            <a:r>
              <a:rPr lang="en" altLang="zh-CN" b="0" i="0" dirty="0">
                <a:effectLst/>
                <a:latin typeface="KaTeX_Main"/>
              </a:rPr>
              <a:t>, </a:t>
            </a:r>
            <a:r>
              <a:rPr lang="en" altLang="zh-CN" b="0" i="0" dirty="0" err="1">
                <a:effectLst/>
                <a:latin typeface="KaTeX_Main"/>
              </a:rPr>
              <a:t>y</a:t>
            </a:r>
            <a:r>
              <a:rPr lang="en" altLang="zh-CN" b="0" i="0" baseline="-25000" dirty="0" err="1">
                <a:effectLst/>
                <a:latin typeface="KaTeX_Main"/>
              </a:rPr>
              <a:t>i</a:t>
            </a:r>
            <a:r>
              <a:rPr lang="en-US" altLang="zh-CN" dirty="0">
                <a:latin typeface="KaTeX_Main"/>
              </a:rPr>
              <a:t>)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A779C08-0AF1-C3AE-25C2-E94379E24538}"/>
              </a:ext>
            </a:extLst>
          </p:cNvPr>
          <p:cNvSpPr txBox="1"/>
          <p:nvPr/>
        </p:nvSpPr>
        <p:spPr>
          <a:xfrm>
            <a:off x="1219200" y="3625454"/>
            <a:ext cx="2336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样例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kumimoji="1" lang="en-US" altLang="zh-CN" dirty="0" err="1"/>
              <a:t>Cin</a:t>
            </a:r>
            <a:r>
              <a:rPr kumimoji="1" lang="zh-CN" altLang="en-US" dirty="0"/>
              <a:t> </a:t>
            </a:r>
            <a:r>
              <a:rPr kumimoji="1" lang="en-US" altLang="zh-CN" dirty="0"/>
              <a:t>:</a:t>
            </a:r>
            <a:r>
              <a:rPr lang="en-US" altLang="zh-CN" dirty="0"/>
              <a:t>3 100 </a:t>
            </a:r>
          </a:p>
          <a:p>
            <a:r>
              <a:rPr lang="zh-CN" altLang="en-US" dirty="0"/>
              <a:t>       </a:t>
            </a:r>
            <a:r>
              <a:rPr lang="en-US" altLang="zh-CN" dirty="0"/>
              <a:t>1 4</a:t>
            </a:r>
          </a:p>
          <a:p>
            <a:r>
              <a:rPr lang="zh-CN" altLang="en-US" dirty="0"/>
              <a:t>       </a:t>
            </a:r>
            <a:r>
              <a:rPr lang="en-US" altLang="zh-CN" dirty="0"/>
              <a:t>2 9</a:t>
            </a:r>
          </a:p>
          <a:p>
            <a:r>
              <a:rPr lang="zh-CN" altLang="en-US" dirty="0"/>
              <a:t>       </a:t>
            </a:r>
            <a:r>
              <a:rPr lang="en-US" altLang="zh-CN" dirty="0"/>
              <a:t>3 16</a:t>
            </a:r>
          </a:p>
          <a:p>
            <a:r>
              <a:rPr kumimoji="1" lang="en-US" altLang="zh-CN" dirty="0"/>
              <a:t>Cout:</a:t>
            </a:r>
            <a:r>
              <a:rPr lang="en-US" altLang="zh-CN" dirty="0"/>
              <a:t>10201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1653424"/>
      </p:ext>
    </p:extLst>
  </p:cSld>
  <p:clrMapOvr>
    <a:masterClrMapping/>
  </p:clrMapOvr>
  <p:transition spd="slow" advTm="3000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10620CE-84D6-FF5F-9146-AB9F9F18C9A0}"/>
              </a:ext>
            </a:extLst>
          </p:cNvPr>
          <p:cNvSpPr txBox="1"/>
          <p:nvPr/>
        </p:nvSpPr>
        <p:spPr>
          <a:xfrm>
            <a:off x="901700" y="1536700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思考一下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F968C6F-7370-456F-EA41-2E8B1A4148E5}"/>
              </a:ext>
            </a:extLst>
          </p:cNvPr>
          <p:cNvSpPr txBox="1"/>
          <p:nvPr/>
        </p:nvSpPr>
        <p:spPr>
          <a:xfrm>
            <a:off x="1155700" y="2273300"/>
            <a:ext cx="1013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trike="sngStrike" dirty="0"/>
              <a:t>运用所学</a:t>
            </a:r>
            <a:r>
              <a:rPr lang="zh-CN" altLang="en-US" strike="sngStrike" dirty="0"/>
              <a:t>知识可轻松想出</a:t>
            </a:r>
            <a:r>
              <a:rPr lang="zh-CN" altLang="en-US" dirty="0"/>
              <a:t>使用高斯消元这一办法 </a:t>
            </a:r>
            <a:endParaRPr lang="en-US" altLang="zh-CN" dirty="0"/>
          </a:p>
          <a:p>
            <a:r>
              <a:rPr kumimoji="1" lang="zh-CN" altLang="en-US" dirty="0"/>
              <a:t>由小学知识得到</a:t>
            </a:r>
            <a:r>
              <a:rPr lang="zh-CN" altLang="en-US" dirty="0"/>
              <a:t>给定 </a:t>
            </a:r>
            <a:r>
              <a:rPr lang="en" altLang="zh-CN" b="0" i="0" dirty="0">
                <a:effectLst/>
                <a:latin typeface="KaTeX_Main"/>
              </a:rPr>
              <a:t>n+</a:t>
            </a:r>
            <a:r>
              <a:rPr lang="en-US" altLang="zh-CN" b="0" i="0" dirty="0">
                <a:effectLst/>
                <a:latin typeface="KaTeX_Main"/>
              </a:rPr>
              <a:t>1</a:t>
            </a:r>
            <a:r>
              <a:rPr lang="zh-CN" altLang="en-US" dirty="0"/>
              <a:t>个</a:t>
            </a:r>
            <a:r>
              <a:rPr lang="zh-CN" altLang="en-US" b="1" dirty="0">
                <a:effectLst/>
              </a:rPr>
              <a:t>横坐标不相同</a:t>
            </a:r>
            <a:r>
              <a:rPr lang="zh-CN" altLang="en-US" dirty="0"/>
              <a:t>的点，可以唯一确定一个 </a:t>
            </a:r>
            <a:r>
              <a:rPr lang="en" altLang="zh-CN" b="0" i="0" dirty="0">
                <a:effectLst/>
                <a:latin typeface="KaTeX_Main"/>
              </a:rPr>
              <a:t>n</a:t>
            </a:r>
            <a:r>
              <a:rPr lang="en" altLang="zh-CN" dirty="0"/>
              <a:t> </a:t>
            </a:r>
            <a:r>
              <a:rPr lang="zh-CN" altLang="en-US" dirty="0"/>
              <a:t>次的多项式。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FA26976-DCC8-6A27-E119-0FC934ADA07A}"/>
              </a:ext>
            </a:extLst>
          </p:cNvPr>
          <p:cNvSpPr txBox="1"/>
          <p:nvPr/>
        </p:nvSpPr>
        <p:spPr>
          <a:xfrm>
            <a:off x="901700" y="3429000"/>
            <a:ext cx="2336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样例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kumimoji="1" lang="en-US" altLang="zh-CN" dirty="0" err="1"/>
              <a:t>Cin</a:t>
            </a:r>
            <a:r>
              <a:rPr kumimoji="1" lang="zh-CN" altLang="en-US" dirty="0"/>
              <a:t> </a:t>
            </a:r>
            <a:r>
              <a:rPr kumimoji="1" lang="en-US" altLang="zh-CN" dirty="0"/>
              <a:t>:</a:t>
            </a:r>
            <a:r>
              <a:rPr lang="en-US" altLang="zh-CN" dirty="0"/>
              <a:t>3 100 </a:t>
            </a:r>
          </a:p>
          <a:p>
            <a:r>
              <a:rPr lang="zh-CN" altLang="en-US" dirty="0"/>
              <a:t>       </a:t>
            </a:r>
            <a:r>
              <a:rPr lang="en-US" altLang="zh-CN" dirty="0"/>
              <a:t>1 4</a:t>
            </a:r>
          </a:p>
          <a:p>
            <a:r>
              <a:rPr lang="zh-CN" altLang="en-US" dirty="0"/>
              <a:t>       </a:t>
            </a:r>
            <a:r>
              <a:rPr lang="en-US" altLang="zh-CN" dirty="0"/>
              <a:t>2 9</a:t>
            </a:r>
          </a:p>
          <a:p>
            <a:r>
              <a:rPr lang="zh-CN" altLang="en-US" dirty="0"/>
              <a:t>       </a:t>
            </a:r>
            <a:r>
              <a:rPr lang="en-US" altLang="zh-CN" dirty="0"/>
              <a:t>3 16</a:t>
            </a:r>
          </a:p>
          <a:p>
            <a:r>
              <a:rPr kumimoji="1" lang="en-US" altLang="zh-CN" dirty="0"/>
              <a:t>Cout:</a:t>
            </a:r>
            <a:r>
              <a:rPr lang="en-US" altLang="zh-CN" dirty="0"/>
              <a:t>10201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2333839-8476-48BF-0ED0-E9D631961880}"/>
              </a:ext>
            </a:extLst>
          </p:cNvPr>
          <p:cNvSpPr txBox="1"/>
          <p:nvPr/>
        </p:nvSpPr>
        <p:spPr>
          <a:xfrm>
            <a:off x="3238500" y="3567499"/>
            <a:ext cx="6070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来想一下</a:t>
            </a:r>
            <a:endParaRPr kumimoji="1" lang="en-US" altLang="zh-CN" dirty="0"/>
          </a:p>
          <a:p>
            <a:pPr marL="342900" indent="-342900">
              <a:buAutoNum type="arabicPlain"/>
            </a:pPr>
            <a:r>
              <a:rPr kumimoji="1" lang="en-US" altLang="zh-CN" dirty="0"/>
              <a:t>1	1	4</a:t>
            </a:r>
          </a:p>
          <a:p>
            <a:pPr marL="342900" indent="-342900">
              <a:buAutoNum type="arabicPlain" startAt="4"/>
            </a:pPr>
            <a:r>
              <a:rPr kumimoji="1" lang="en-US" altLang="zh-CN" dirty="0"/>
              <a:t>2	1	9</a:t>
            </a:r>
          </a:p>
          <a:p>
            <a:pPr marL="342900" indent="-342900">
              <a:buAutoNum type="arabicPlain" startAt="9"/>
            </a:pPr>
            <a:r>
              <a:rPr kumimoji="1" lang="en-US" altLang="zh-CN" dirty="0"/>
              <a:t>3	1	16</a:t>
            </a:r>
          </a:p>
          <a:p>
            <a:endParaRPr kumimoji="1"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1EA6049-180C-CC18-6C16-ED282BB942AD}"/>
              </a:ext>
            </a:extLst>
          </p:cNvPr>
          <p:cNvSpPr txBox="1"/>
          <p:nvPr/>
        </p:nvSpPr>
        <p:spPr>
          <a:xfrm>
            <a:off x="3238500" y="5183326"/>
            <a:ext cx="53864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Y=ax</a:t>
            </a:r>
            <a:r>
              <a:rPr kumimoji="1" lang="en-US" altLang="zh-CN" baseline="30000" dirty="0"/>
              <a:t>2</a:t>
            </a:r>
            <a:r>
              <a:rPr kumimoji="1" lang="en-US" altLang="zh-CN" dirty="0"/>
              <a:t>+bx+c	</a:t>
            </a:r>
            <a:r>
              <a:rPr kumimoji="1" lang="zh-CN" altLang="en-US" dirty="0"/>
              <a:t>使用高斯消元可解得</a:t>
            </a:r>
            <a:r>
              <a:rPr kumimoji="1" lang="en-US" altLang="zh-CN" dirty="0"/>
              <a:t>a=1</a:t>
            </a:r>
            <a:r>
              <a:rPr kumimoji="1" lang="zh-CN" altLang="en-US" dirty="0"/>
              <a:t> </a:t>
            </a:r>
            <a:r>
              <a:rPr kumimoji="1" lang="en-US" altLang="zh-CN" dirty="0"/>
              <a:t>b=2 c=1</a:t>
            </a:r>
          </a:p>
          <a:p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48413E3-616B-6030-5CC3-B1A7F82B2745}"/>
              </a:ext>
            </a:extLst>
          </p:cNvPr>
          <p:cNvSpPr txBox="1"/>
          <p:nvPr/>
        </p:nvSpPr>
        <p:spPr>
          <a:xfrm>
            <a:off x="1244600" y="5829657"/>
            <a:ext cx="947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然后再在消元过程中加上乘法逆元就</a:t>
            </a:r>
            <a:r>
              <a:rPr kumimoji="1" lang="en-US" altLang="zh-CN" dirty="0"/>
              <a:t>OK</a:t>
            </a:r>
            <a:r>
              <a:rPr kumimoji="1" lang="zh-CN" altLang="en-US" dirty="0"/>
              <a:t>了</a:t>
            </a:r>
          </a:p>
        </p:txBody>
      </p:sp>
    </p:spTree>
    <p:extLst>
      <p:ext uri="{BB962C8B-B14F-4D97-AF65-F5344CB8AC3E}">
        <p14:creationId xmlns:p14="http://schemas.microsoft.com/office/powerpoint/2010/main" val="3500191236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10620CE-84D6-FF5F-9146-AB9F9F18C9A0}"/>
              </a:ext>
            </a:extLst>
          </p:cNvPr>
          <p:cNvSpPr txBox="1"/>
          <p:nvPr/>
        </p:nvSpPr>
        <p:spPr>
          <a:xfrm>
            <a:off x="901700" y="1536700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思考一下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41058F8-FDB9-024E-40FA-8BF093382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1" y="2121474"/>
            <a:ext cx="1176327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5" name="图片 2">
            <a:extLst>
              <a:ext uri="{FF2B5EF4-FFF2-40B4-BE49-F238E27FC236}">
                <a16:creationId xmlns:a16="http://schemas.microsoft.com/office/drawing/2014/main" id="{6AAC5EF2-E57F-4296-1C47-06D237AEC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00" y="2121475"/>
            <a:ext cx="6209731" cy="332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DC031500-C61B-6842-53ED-9887844CF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52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813496"/>
      </p:ext>
    </p:extLst>
  </p:cSld>
  <p:clrMapOvr>
    <a:masterClrMapping/>
  </p:clrMapOvr>
  <p:transition spd="slow" advTm="3000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10620CE-84D6-FF5F-9146-AB9F9F18C9A0}"/>
              </a:ext>
            </a:extLst>
          </p:cNvPr>
          <p:cNvSpPr txBox="1"/>
          <p:nvPr/>
        </p:nvSpPr>
        <p:spPr>
          <a:xfrm>
            <a:off x="901700" y="1536700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思考一下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41058F8-FDB9-024E-40FA-8BF093382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1" y="2121474"/>
            <a:ext cx="1176327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C031500-C61B-6842-53ED-9887844CF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52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7" name="图片 8">
            <a:extLst>
              <a:ext uri="{FF2B5EF4-FFF2-40B4-BE49-F238E27FC236}">
                <a16:creationId xmlns:a16="http://schemas.microsoft.com/office/drawing/2014/main" id="{5CDEB592-A770-20CD-532E-E45BA72A0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2324099"/>
            <a:ext cx="2971800" cy="327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6">
            <a:extLst>
              <a:ext uri="{FF2B5EF4-FFF2-40B4-BE49-F238E27FC236}">
                <a16:creationId xmlns:a16="http://schemas.microsoft.com/office/drawing/2014/main" id="{17C080B8-4882-EC25-A097-41146F147B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9" name="图片 11">
            <a:extLst>
              <a:ext uri="{FF2B5EF4-FFF2-40B4-BE49-F238E27FC236}">
                <a16:creationId xmlns:a16="http://schemas.microsoft.com/office/drawing/2014/main" id="{1D75E36B-2BA4-F7A4-2E88-B03C7EE812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835" y="1976693"/>
            <a:ext cx="2768600" cy="3733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8">
            <a:extLst>
              <a:ext uri="{FF2B5EF4-FFF2-40B4-BE49-F238E27FC236}">
                <a16:creationId xmlns:a16="http://schemas.microsoft.com/office/drawing/2014/main" id="{07C38990-58A4-83B9-CD62-CA8F23749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6471" y="233679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31" name="图片 14">
            <a:extLst>
              <a:ext uri="{FF2B5EF4-FFF2-40B4-BE49-F238E27FC236}">
                <a16:creationId xmlns:a16="http://schemas.microsoft.com/office/drawing/2014/main" id="{C71270D4-ACA8-DA87-577E-7D5DAF75B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269" y="1468122"/>
            <a:ext cx="2971800" cy="4318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236483"/>
      </p:ext>
    </p:extLst>
  </p:cSld>
  <p:clrMapOvr>
    <a:masterClrMapping/>
  </p:clrMapOvr>
  <p:transition spd="slow" advTm="3000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141058F8-FDB9-024E-40FA-8BF093382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1" y="2121474"/>
            <a:ext cx="1176327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C031500-C61B-6842-53ED-9887844CF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52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17C080B8-4882-EC25-A097-41146F147B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07C38990-58A4-83B9-CD62-CA8F23749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6471" y="233679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B62C19E-76A6-6984-A395-01E191298E99}"/>
              </a:ext>
            </a:extLst>
          </p:cNvPr>
          <p:cNvSpPr txBox="1"/>
          <p:nvPr/>
        </p:nvSpPr>
        <p:spPr>
          <a:xfrm>
            <a:off x="1739900" y="1905000"/>
            <a:ext cx="712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看一下这三条曲线有什么想法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C365087-FB12-C449-B058-A5B212A51545}"/>
              </a:ext>
            </a:extLst>
          </p:cNvPr>
          <p:cNvSpPr txBox="1"/>
          <p:nvPr/>
        </p:nvSpPr>
        <p:spPr>
          <a:xfrm>
            <a:off x="1739900" y="2336799"/>
            <a:ext cx="825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Y1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*</a:t>
            </a:r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f1(x)</a:t>
            </a:r>
            <a:r>
              <a:rPr lang="en" altLang="zh-CN" dirty="0">
                <a:solidFill>
                  <a:srgbClr val="121212"/>
                </a:solidFill>
                <a:effectLst/>
                <a:latin typeface="-apple-system"/>
              </a:rPr>
              <a:t> 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可以保证，在 </a:t>
            </a:r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x1</a:t>
            </a:r>
            <a:r>
              <a:rPr lang="en" altLang="zh-CN" dirty="0">
                <a:solidFill>
                  <a:srgbClr val="121212"/>
                </a:solidFill>
                <a:effectLst/>
                <a:latin typeface="-apple-system"/>
              </a:rPr>
              <a:t> 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点处，取值为 </a:t>
            </a:r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y1</a:t>
            </a:r>
            <a:r>
              <a:rPr lang="en" altLang="zh-CN" dirty="0">
                <a:solidFill>
                  <a:srgbClr val="121212"/>
                </a:solidFill>
                <a:effectLst/>
                <a:latin typeface="-apple-system"/>
              </a:rPr>
              <a:t> </a:t>
            </a:r>
            <a:r>
              <a:rPr lang="zh-CN" altLang="en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其余两点取值为</a:t>
            </a:r>
            <a:r>
              <a:rPr lang="en-US" altLang="zh-CN" dirty="0">
                <a:solidFill>
                  <a:srgbClr val="121212"/>
                </a:solidFill>
                <a:effectLst/>
                <a:latin typeface="-apple-system"/>
              </a:rPr>
              <a:t>0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。</a:t>
            </a:r>
            <a:endParaRPr lang="en-US" altLang="zh-CN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Y2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*</a:t>
            </a:r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f2(x)</a:t>
            </a:r>
            <a:r>
              <a:rPr lang="en" altLang="zh-CN" dirty="0">
                <a:solidFill>
                  <a:srgbClr val="121212"/>
                </a:solidFill>
                <a:effectLst/>
                <a:latin typeface="-apple-system"/>
              </a:rPr>
              <a:t> 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可以保证，在 </a:t>
            </a:r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x2</a:t>
            </a:r>
            <a:r>
              <a:rPr lang="en" altLang="zh-CN" dirty="0">
                <a:solidFill>
                  <a:srgbClr val="121212"/>
                </a:solidFill>
                <a:effectLst/>
                <a:latin typeface="-apple-system"/>
              </a:rPr>
              <a:t> 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点处，取值为 </a:t>
            </a:r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y2</a:t>
            </a:r>
            <a:r>
              <a:rPr lang="en" altLang="zh-CN" dirty="0">
                <a:solidFill>
                  <a:srgbClr val="121212"/>
                </a:solidFill>
                <a:effectLst/>
                <a:latin typeface="-apple-system"/>
              </a:rPr>
              <a:t> </a:t>
            </a:r>
            <a:r>
              <a:rPr lang="zh-CN" altLang="en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其余两点取值为</a:t>
            </a:r>
            <a:r>
              <a:rPr lang="en-US" altLang="zh-CN" dirty="0">
                <a:solidFill>
                  <a:srgbClr val="121212"/>
                </a:solidFill>
                <a:effectLst/>
                <a:latin typeface="-apple-system"/>
              </a:rPr>
              <a:t>0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。</a:t>
            </a:r>
            <a:endParaRPr lang="en-US" altLang="zh-CN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Y3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*</a:t>
            </a:r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f3(x)</a:t>
            </a:r>
            <a:r>
              <a:rPr lang="en" altLang="zh-CN" dirty="0">
                <a:solidFill>
                  <a:srgbClr val="121212"/>
                </a:solidFill>
                <a:effectLst/>
                <a:latin typeface="-apple-system"/>
              </a:rPr>
              <a:t> 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可以保证，在 </a:t>
            </a:r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x3</a:t>
            </a:r>
            <a:r>
              <a:rPr lang="en" altLang="zh-CN" dirty="0">
                <a:solidFill>
                  <a:srgbClr val="121212"/>
                </a:solidFill>
                <a:effectLst/>
                <a:latin typeface="-apple-system"/>
              </a:rPr>
              <a:t> 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点处，取值为 </a:t>
            </a:r>
            <a:r>
              <a:rPr lang="en" altLang="zh-CN" b="0" i="0" dirty="0">
                <a:solidFill>
                  <a:srgbClr val="121212"/>
                </a:solidFill>
                <a:effectLst/>
                <a:latin typeface="-apple-system"/>
              </a:rPr>
              <a:t>y3</a:t>
            </a:r>
            <a:r>
              <a:rPr lang="en" altLang="zh-CN" dirty="0">
                <a:solidFill>
                  <a:srgbClr val="121212"/>
                </a:solidFill>
                <a:effectLst/>
                <a:latin typeface="-apple-system"/>
              </a:rPr>
              <a:t> </a:t>
            </a:r>
            <a:r>
              <a:rPr lang="zh-CN" altLang="en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其余两点取值为</a:t>
            </a:r>
            <a:r>
              <a:rPr lang="en-US" altLang="zh-CN" dirty="0">
                <a:solidFill>
                  <a:srgbClr val="121212"/>
                </a:solidFill>
                <a:effectLst/>
                <a:latin typeface="-apple-system"/>
              </a:rPr>
              <a:t>0</a:t>
            </a:r>
            <a:r>
              <a:rPr lang="zh-CN" altLang="en-US" dirty="0">
                <a:solidFill>
                  <a:srgbClr val="121212"/>
                </a:solidFill>
                <a:effectLst/>
                <a:latin typeface="-apple-system"/>
              </a:rPr>
              <a:t>。</a:t>
            </a:r>
            <a:endParaRPr lang="en-US" altLang="zh-CN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然后让他们相加就得到了所要的多项式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f(x)</a:t>
            </a:r>
          </a:p>
        </p:txBody>
      </p:sp>
    </p:spTree>
    <p:extLst>
      <p:ext uri="{BB962C8B-B14F-4D97-AF65-F5344CB8AC3E}">
        <p14:creationId xmlns:p14="http://schemas.microsoft.com/office/powerpoint/2010/main" val="2221466465"/>
      </p:ext>
    </p:extLst>
  </p:cSld>
  <p:clrMapOvr>
    <a:masterClrMapping/>
  </p:clrMapOvr>
  <p:transition spd="slow" advTm="3000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141058F8-FDB9-024E-40FA-8BF093382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1" y="2121474"/>
            <a:ext cx="1176327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C031500-C61B-6842-53ED-9887844CF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52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17C080B8-4882-EC25-A097-41146F147B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07C38990-58A4-83B9-CD62-CA8F23749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6471" y="233679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C365087-FB12-C449-B058-A5B212A51545}"/>
              </a:ext>
            </a:extLst>
          </p:cNvPr>
          <p:cNvSpPr txBox="1"/>
          <p:nvPr/>
        </p:nvSpPr>
        <p:spPr>
          <a:xfrm>
            <a:off x="1739900" y="1736753"/>
            <a:ext cx="4165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121212"/>
                </a:solidFill>
                <a:latin typeface="-apple-system"/>
              </a:rPr>
              <a:t>严谨的数学证明</a:t>
            </a:r>
            <a:endParaRPr lang="en-US" altLang="zh-CN" sz="4400" dirty="0">
              <a:solidFill>
                <a:srgbClr val="121212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048107976"/>
      </p:ext>
    </p:extLst>
  </p:cSld>
  <p:clrMapOvr>
    <a:masterClrMapping/>
  </p:clrMapOvr>
  <p:transition spd="slow" advTm="3000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>
            <a:extLst>
              <a:ext uri="{FF2B5EF4-FFF2-40B4-BE49-F238E27FC236}">
                <a16:creationId xmlns:a16="http://schemas.microsoft.com/office/drawing/2014/main" id="{FD6EEA2B-E75B-4569-8EF3-2133F07AE098}"/>
              </a:ext>
            </a:extLst>
          </p:cNvPr>
          <p:cNvGrpSpPr/>
          <p:nvPr/>
        </p:nvGrpSpPr>
        <p:grpSpPr>
          <a:xfrm>
            <a:off x="391500" y="266183"/>
            <a:ext cx="11400200" cy="6311900"/>
            <a:chOff x="405423" y="246185"/>
            <a:chExt cx="11368454" cy="6365630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F5537D35-6098-45AD-8EF4-D3AA222B9B78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30B3E31-7565-448F-B5BA-648EAA219D42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C2D5745A-C28A-4A26-A455-E3F97FC3D72A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5"/>
          <a:stretch/>
        </p:blipFill>
        <p:spPr>
          <a:xfrm>
            <a:off x="9262888" y="0"/>
            <a:ext cx="2929112" cy="18727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DD31AAB-5159-48D3-959E-799380A0ACB5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5"/>
          <a:stretch/>
        </p:blipFill>
        <p:spPr>
          <a:xfrm flipV="1">
            <a:off x="0" y="4985239"/>
            <a:ext cx="2929112" cy="1872761"/>
          </a:xfrm>
          <a:prstGeom prst="rect">
            <a:avLst/>
          </a:prstGeom>
        </p:spPr>
      </p:pic>
      <p:grpSp>
        <p:nvGrpSpPr>
          <p:cNvPr id="22" name="组合 21">
            <a:extLst>
              <a:ext uri="{FF2B5EF4-FFF2-40B4-BE49-F238E27FC236}">
                <a16:creationId xmlns:a16="http://schemas.microsoft.com/office/drawing/2014/main" id="{A58F9E18-613E-42AB-BDAF-34A9853D5F2F}"/>
              </a:ext>
            </a:extLst>
          </p:cNvPr>
          <p:cNvGrpSpPr/>
          <p:nvPr/>
        </p:nvGrpSpPr>
        <p:grpSpPr>
          <a:xfrm>
            <a:off x="5740623" y="2047503"/>
            <a:ext cx="568671" cy="611720"/>
            <a:chOff x="5468061" y="1502206"/>
            <a:chExt cx="568671" cy="611720"/>
          </a:xfrm>
          <a:solidFill>
            <a:srgbClr val="38A097"/>
          </a:solidFill>
        </p:grpSpPr>
        <p:sp>
          <p:nvSpPr>
            <p:cNvPr id="7" name="MH_Number_1" descr="#wm#_48_07_*Z">
              <a:hlinkClick r:id="rId20" action="ppaction://hlinksldjump"/>
              <a:extLst>
                <a:ext uri="{FF2B5EF4-FFF2-40B4-BE49-F238E27FC236}">
                  <a16:creationId xmlns:a16="http://schemas.microsoft.com/office/drawing/2014/main" id="{5C174047-BE12-4B3D-94D9-BBC212FFEDD7}"/>
                </a:ext>
              </a:extLst>
            </p:cNvPr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5509091" y="1502206"/>
              <a:ext cx="527641" cy="528764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wrap="none" anchor="ctr">
              <a:noAutofit/>
            </a:bodyPr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en-US" altLang="zh-CN" sz="2400" b="1" kern="0" dirty="0">
                  <a:latin typeface="+mn-lt"/>
                  <a:ea typeface="+mn-ea"/>
                  <a:cs typeface="+mn-ea"/>
                  <a:sym typeface="+mn-lt"/>
                </a:rPr>
                <a:t>1</a:t>
              </a:r>
              <a:endParaRPr lang="zh-CN" altLang="zh-CN" sz="2400" b="1" kern="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" name="MH_Others_1" descr="#wm#_48_07_*Z">
              <a:extLst>
                <a:ext uri="{FF2B5EF4-FFF2-40B4-BE49-F238E27FC236}">
                  <a16:creationId xmlns:a16="http://schemas.microsoft.com/office/drawing/2014/main" id="{71293A2C-34E8-4528-9361-0BF8B1E301B7}"/>
                </a:ext>
              </a:extLst>
            </p:cNvPr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5468061" y="1876554"/>
              <a:ext cx="236867" cy="237372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anchor="ctr"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lang="zh-CN" altLang="zh-CN" sz="1050" kern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9" name="PA_MH_Entry_1">
            <a:hlinkClick r:id="rId20" action="ppaction://hlinksldjump"/>
            <a:extLst>
              <a:ext uri="{FF2B5EF4-FFF2-40B4-BE49-F238E27FC236}">
                <a16:creationId xmlns:a16="http://schemas.microsoft.com/office/drawing/2014/main" id="{14E71F1A-C175-4634-A7A6-1C0F9E0680A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589761" y="2017969"/>
            <a:ext cx="2835593" cy="61668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ctr"/>
            <a:r>
              <a:rPr lang="zh-CN" altLang="en-US" sz="32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概念简介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4CF9420-69CC-48C5-AEFF-6A5EE32276A1}"/>
              </a:ext>
            </a:extLst>
          </p:cNvPr>
          <p:cNvGrpSpPr/>
          <p:nvPr/>
        </p:nvGrpSpPr>
        <p:grpSpPr>
          <a:xfrm>
            <a:off x="5740623" y="2882342"/>
            <a:ext cx="568671" cy="611719"/>
            <a:chOff x="5468061" y="2621388"/>
            <a:chExt cx="568671" cy="611719"/>
          </a:xfrm>
          <a:solidFill>
            <a:srgbClr val="38A097"/>
          </a:solidFill>
        </p:grpSpPr>
        <p:sp>
          <p:nvSpPr>
            <p:cNvPr id="10" name="MH_Number_2" descr="#wm#_48_07_*Z">
              <a:hlinkClick r:id="rId21" action="ppaction://hlinksldjump"/>
              <a:extLst>
                <a:ext uri="{FF2B5EF4-FFF2-40B4-BE49-F238E27FC236}">
                  <a16:creationId xmlns:a16="http://schemas.microsoft.com/office/drawing/2014/main" id="{D4A7E8CF-5157-4FAD-9E9A-6893228860F8}"/>
                </a:ext>
              </a:extLst>
            </p:cNvPr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5509091" y="2621388"/>
              <a:ext cx="527641" cy="528764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wrap="none" anchor="ctr">
              <a:noAutofit/>
            </a:bodyPr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en-US" altLang="zh-CN" sz="2400" b="1" kern="0" dirty="0">
                  <a:latin typeface="+mn-lt"/>
                  <a:ea typeface="+mn-ea"/>
                  <a:cs typeface="+mn-ea"/>
                  <a:sym typeface="+mn-lt"/>
                </a:rPr>
                <a:t>2</a:t>
              </a:r>
              <a:endParaRPr lang="zh-CN" altLang="zh-CN" sz="2400" b="1" kern="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MH_Others_2" descr="#wm#_48_07_*Z">
              <a:extLst>
                <a:ext uri="{FF2B5EF4-FFF2-40B4-BE49-F238E27FC236}">
                  <a16:creationId xmlns:a16="http://schemas.microsoft.com/office/drawing/2014/main" id="{DE0ABB29-5316-4D7E-9029-16D4D299AF8C}"/>
                </a:ext>
              </a:extLst>
            </p:cNvPr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5468061" y="2995735"/>
              <a:ext cx="236867" cy="237372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anchor="ctr"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lang="zh-CN" altLang="zh-CN" sz="1050" kern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2" name="PA_MH_Entry_2">
            <a:hlinkClick r:id="rId21" action="ppaction://hlinksldjump"/>
            <a:extLst>
              <a:ext uri="{FF2B5EF4-FFF2-40B4-BE49-F238E27FC236}">
                <a16:creationId xmlns:a16="http://schemas.microsoft.com/office/drawing/2014/main" id="{FE257301-3FAF-45C7-9936-FBF976CEACC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589761" y="2852808"/>
            <a:ext cx="2835593" cy="61668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ctr"/>
            <a:r>
              <a:rPr lang="zh-CN" altLang="en-US" sz="32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高斯消元法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7D0D577-B810-402F-80BE-A642AF6C8A61}"/>
              </a:ext>
            </a:extLst>
          </p:cNvPr>
          <p:cNvGrpSpPr/>
          <p:nvPr/>
        </p:nvGrpSpPr>
        <p:grpSpPr>
          <a:xfrm>
            <a:off x="5740623" y="3717180"/>
            <a:ext cx="568671" cy="611720"/>
            <a:chOff x="5468061" y="3740569"/>
            <a:chExt cx="568671" cy="611720"/>
          </a:xfrm>
          <a:solidFill>
            <a:srgbClr val="38A097"/>
          </a:solidFill>
        </p:grpSpPr>
        <p:sp>
          <p:nvSpPr>
            <p:cNvPr id="13" name="MH_Number_3" descr="#wm#_48_07_*Z">
              <a:hlinkClick r:id="" action="ppaction://noaction"/>
              <a:extLst>
                <a:ext uri="{FF2B5EF4-FFF2-40B4-BE49-F238E27FC236}">
                  <a16:creationId xmlns:a16="http://schemas.microsoft.com/office/drawing/2014/main" id="{C80AFFD1-AF53-48CC-8690-893EEA04C317}"/>
                </a:ext>
              </a:extLst>
            </p:cNvPr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5509091" y="3740569"/>
              <a:ext cx="527641" cy="528764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wrap="none" anchor="ctr">
              <a:noAutofit/>
            </a:bodyPr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en-US" altLang="zh-CN" sz="2400" b="1" kern="0">
                  <a:latin typeface="+mn-lt"/>
                  <a:ea typeface="+mn-ea"/>
                  <a:cs typeface="+mn-ea"/>
                  <a:sym typeface="+mn-lt"/>
                </a:rPr>
                <a:t>3</a:t>
              </a:r>
              <a:endParaRPr lang="zh-CN" altLang="zh-CN" sz="2400" b="1" kern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" name="MH_Others_3" descr="#wm#_48_07_*Z">
              <a:extLst>
                <a:ext uri="{FF2B5EF4-FFF2-40B4-BE49-F238E27FC236}">
                  <a16:creationId xmlns:a16="http://schemas.microsoft.com/office/drawing/2014/main" id="{314E82EA-CEB7-4AD7-AFA1-D1859772FFA0}"/>
                </a:ext>
              </a:extLst>
            </p:cNvPr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5468061" y="4114917"/>
              <a:ext cx="236867" cy="237372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anchor="ctr"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lang="zh-CN" altLang="zh-CN" sz="1050" kern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5" name="PA_MH_Entry_3">
            <a:hlinkClick r:id="" action="ppaction://noaction"/>
            <a:extLst>
              <a:ext uri="{FF2B5EF4-FFF2-40B4-BE49-F238E27FC236}">
                <a16:creationId xmlns:a16="http://schemas.microsoft.com/office/drawing/2014/main" id="{FF159326-1840-42B0-A223-85CA14A13BD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6589761" y="3687646"/>
            <a:ext cx="2835593" cy="61668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 fontScale="77500" lnSpcReduction="20000"/>
          </a:bodyPr>
          <a:lstStyle/>
          <a:p>
            <a:pPr algn="ctr"/>
            <a:r>
              <a:rPr lang="zh-CN" altLang="en-US" sz="32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高斯</a:t>
            </a:r>
            <a:r>
              <a:rPr lang="en-US" altLang="zh-CN" sz="32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-</a:t>
            </a:r>
            <a:r>
              <a:rPr lang="zh-CN" altLang="en-US" sz="32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约旦消元法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C5ADB201-2FE7-43AD-8413-2B368B3F38D5}"/>
              </a:ext>
            </a:extLst>
          </p:cNvPr>
          <p:cNvGrpSpPr/>
          <p:nvPr/>
        </p:nvGrpSpPr>
        <p:grpSpPr>
          <a:xfrm>
            <a:off x="5740623" y="5075610"/>
            <a:ext cx="568671" cy="611719"/>
            <a:chOff x="5468061" y="4859752"/>
            <a:chExt cx="568671" cy="611719"/>
          </a:xfrm>
          <a:solidFill>
            <a:srgbClr val="38A097"/>
          </a:solidFill>
        </p:grpSpPr>
        <p:sp>
          <p:nvSpPr>
            <p:cNvPr id="16" name="MH_Number_4" descr="#wm#_48_07_*Z">
              <a:hlinkClick r:id="" action="ppaction://noaction"/>
              <a:extLst>
                <a:ext uri="{FF2B5EF4-FFF2-40B4-BE49-F238E27FC236}">
                  <a16:creationId xmlns:a16="http://schemas.microsoft.com/office/drawing/2014/main" id="{E759A20F-B96D-41AC-A574-12F3ACF5DC3E}"/>
                </a:ext>
              </a:extLst>
            </p:cNvPr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5509091" y="4859752"/>
              <a:ext cx="527641" cy="528764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wrap="none" anchor="ctr">
              <a:noAutofit/>
            </a:bodyPr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en-US" altLang="zh-CN" sz="2400" b="1" kern="0" dirty="0">
                  <a:latin typeface="+mn-lt"/>
                  <a:ea typeface="+mn-ea"/>
                  <a:cs typeface="+mn-ea"/>
                  <a:sym typeface="+mn-lt"/>
                </a:rPr>
                <a:t>5</a:t>
              </a:r>
              <a:endParaRPr lang="zh-CN" altLang="zh-CN" sz="2400" b="1" kern="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" name="MH_Others_4" descr="#wm#_48_07_*Z">
              <a:extLst>
                <a:ext uri="{FF2B5EF4-FFF2-40B4-BE49-F238E27FC236}">
                  <a16:creationId xmlns:a16="http://schemas.microsoft.com/office/drawing/2014/main" id="{B0665170-D03A-4956-B2AA-09091E90FBC3}"/>
                </a:ext>
              </a:extLst>
            </p:cNvPr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5468061" y="5234099"/>
              <a:ext cx="236867" cy="237372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anchor="ctr"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lang="zh-CN" altLang="zh-CN" sz="1050" kern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8" name="PA_MH_Entry_4">
            <a:hlinkClick r:id="" action="ppaction://noaction"/>
            <a:extLst>
              <a:ext uri="{FF2B5EF4-FFF2-40B4-BE49-F238E27FC236}">
                <a16:creationId xmlns:a16="http://schemas.microsoft.com/office/drawing/2014/main" id="{E00F1CEF-2234-4618-BBFB-7CD5A268302E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589760" y="5057049"/>
            <a:ext cx="2835593" cy="61668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ctr"/>
            <a:r>
              <a:rPr lang="zh-CN" altLang="en-US" sz="32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总结</a:t>
            </a:r>
          </a:p>
        </p:txBody>
      </p:sp>
      <p:sp>
        <p:nvSpPr>
          <p:cNvPr id="19" name="MH_Others_10" descr="#wm#_48_07_*Z">
            <a:extLst>
              <a:ext uri="{FF2B5EF4-FFF2-40B4-BE49-F238E27FC236}">
                <a16:creationId xmlns:a16="http://schemas.microsoft.com/office/drawing/2014/main" id="{6E935FFA-5A68-4666-93FD-72577767B036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2736241" y="2491902"/>
            <a:ext cx="1526319" cy="1529573"/>
          </a:xfrm>
          <a:prstGeom prst="ellipse">
            <a:avLst/>
          </a:prstGeom>
          <a:solidFill>
            <a:srgbClr val="38A097">
              <a:alpha val="86000"/>
            </a:srgbClr>
          </a:solidFill>
          <a:ln>
            <a:noFill/>
          </a:ln>
          <a:effectLst/>
        </p:spPr>
        <p:txBody>
          <a:bodyPr wrap="square" lIns="0" tIns="0" rIns="0" bIns="0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en-US" sz="7200" b="1" kern="0" dirty="0">
                <a:latin typeface="+mn-lt"/>
                <a:ea typeface="+mn-ea"/>
                <a:cs typeface="+mn-ea"/>
                <a:sym typeface="+mn-lt"/>
              </a:rPr>
              <a:t>目</a:t>
            </a:r>
            <a:endParaRPr lang="zh-CN" altLang="zh-CN" sz="7200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MH_Others_11" descr="#wm#_48_07_*Z">
            <a:extLst>
              <a:ext uri="{FF2B5EF4-FFF2-40B4-BE49-F238E27FC236}">
                <a16:creationId xmlns:a16="http://schemas.microsoft.com/office/drawing/2014/main" id="{94082171-587B-4D7D-AAAA-06CD536C1179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799630" y="3633276"/>
            <a:ext cx="925856" cy="927828"/>
          </a:xfrm>
          <a:prstGeom prst="ellipse">
            <a:avLst/>
          </a:prstGeom>
          <a:solidFill>
            <a:srgbClr val="38A097">
              <a:alpha val="30000"/>
            </a:srgbClr>
          </a:solidFill>
          <a:ln>
            <a:noFill/>
          </a:ln>
          <a:effectLst/>
        </p:spPr>
        <p:txBody>
          <a:bodyPr wrap="square" lIns="0" tIns="0" rIns="0" bIns="0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en-US" sz="4400" b="1" kern="0" dirty="0">
                <a:latin typeface="+mn-lt"/>
                <a:ea typeface="+mn-ea"/>
                <a:cs typeface="+mn-ea"/>
                <a:sym typeface="+mn-lt"/>
              </a:rPr>
              <a:t>录</a:t>
            </a:r>
            <a:endParaRPr lang="zh-CN" altLang="zh-CN" sz="4400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4C1FBEC-10CE-FE90-CE09-D4B977B0B78D}"/>
              </a:ext>
            </a:extLst>
          </p:cNvPr>
          <p:cNvGrpSpPr/>
          <p:nvPr/>
        </p:nvGrpSpPr>
        <p:grpSpPr>
          <a:xfrm>
            <a:off x="5740623" y="4426189"/>
            <a:ext cx="568671" cy="611719"/>
            <a:chOff x="5468061" y="4859752"/>
            <a:chExt cx="568671" cy="611719"/>
          </a:xfrm>
          <a:solidFill>
            <a:srgbClr val="38A097"/>
          </a:solidFill>
        </p:grpSpPr>
        <p:sp>
          <p:nvSpPr>
            <p:cNvPr id="21" name="MH_Number_4" descr="#wm#_48_07_*Z">
              <a:hlinkClick r:id="" action="ppaction://noaction"/>
              <a:extLst>
                <a:ext uri="{FF2B5EF4-FFF2-40B4-BE49-F238E27FC236}">
                  <a16:creationId xmlns:a16="http://schemas.microsoft.com/office/drawing/2014/main" id="{41103999-9265-8A8C-EA05-3AE8FE0DA6BD}"/>
                </a:ext>
              </a:extLst>
            </p:cNvPr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5509091" y="4859752"/>
              <a:ext cx="527641" cy="528764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wrap="none" anchor="ctr">
              <a:noAutofit/>
            </a:bodyPr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en-US" altLang="zh-CN" sz="2400" b="1" kern="0" dirty="0">
                  <a:latin typeface="+mn-lt"/>
                  <a:ea typeface="+mn-ea"/>
                  <a:cs typeface="+mn-ea"/>
                  <a:sym typeface="+mn-lt"/>
                </a:rPr>
                <a:t>4</a:t>
              </a:r>
              <a:endParaRPr lang="zh-CN" altLang="zh-CN" sz="2400" b="1" kern="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9" name="MH_Others_4" descr="#wm#_48_07_*Z">
              <a:extLst>
                <a:ext uri="{FF2B5EF4-FFF2-40B4-BE49-F238E27FC236}">
                  <a16:creationId xmlns:a16="http://schemas.microsoft.com/office/drawing/2014/main" id="{735B4FC6-16EB-F074-6E34-CCA0AEEA4BF4}"/>
                </a:ext>
              </a:extLst>
            </p:cNvPr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5468061" y="5234099"/>
              <a:ext cx="236867" cy="237372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txBody>
            <a:bodyPr anchor="ctr"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  <a:sym typeface="Arial" panose="020B060402020202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lang="zh-CN" altLang="zh-CN" sz="1050" kern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0" name="PA_MH_Entry_4">
            <a:hlinkClick r:id="" action="ppaction://noaction"/>
            <a:extLst>
              <a:ext uri="{FF2B5EF4-FFF2-40B4-BE49-F238E27FC236}">
                <a16:creationId xmlns:a16="http://schemas.microsoft.com/office/drawing/2014/main" id="{132F3F61-432D-288E-92DE-0ACB0777D694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6756546" y="4338264"/>
            <a:ext cx="2835593" cy="61668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ctr"/>
            <a:r>
              <a:rPr lang="zh-CN" altLang="en-US" sz="32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扩展</a:t>
            </a:r>
          </a:p>
        </p:txBody>
      </p:sp>
    </p:spTree>
    <p:extLst>
      <p:ext uri="{BB962C8B-B14F-4D97-AF65-F5344CB8AC3E}">
        <p14:creationId xmlns:p14="http://schemas.microsoft.com/office/powerpoint/2010/main" val="985262056"/>
      </p:ext>
    </p:extLst>
  </p:cSld>
  <p:clrMapOvr>
    <a:masterClrMapping/>
  </p:clrMapOvr>
  <p:transition spd="slow" advTm="3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65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150"/>
                            </p:stCondLst>
                            <p:childTnLst>
                              <p:par>
                                <p:cTn id="4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85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350"/>
                            </p:stCondLst>
                            <p:childTnLst>
                              <p:par>
                                <p:cTn id="5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200"/>
                            </p:stCondLst>
                            <p:childTnLst>
                              <p:par>
                                <p:cTn id="6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700"/>
                            </p:stCondLst>
                            <p:childTnLst>
                              <p:par>
                                <p:cTn id="6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250"/>
                            </p:stCondLst>
                            <p:childTnLst>
                              <p:par>
                                <p:cTn id="7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750"/>
                            </p:stCondLst>
                            <p:childTnLst>
                              <p:par>
                                <p:cTn id="8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5" grpId="0"/>
      <p:bldP spid="18" grpId="0"/>
      <p:bldP spid="19" grpId="0" animBg="1"/>
      <p:bldP spid="20" grpId="0" animBg="1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E8C59FE9-8398-472E-8956-301CE02E9C2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F2720A4-532F-48ED-9EEE-808FE4D6DB6C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D99CC77-FF70-4F3F-A80C-0286F1EE55F5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410854CD-AC74-414B-B5A3-16EFFD2C6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025" y="-279400"/>
            <a:ext cx="8710349" cy="79248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C77F92D-E54D-4E1D-8E57-1AD63F38B0C6}"/>
              </a:ext>
            </a:extLst>
          </p:cNvPr>
          <p:cNvSpPr/>
          <p:nvPr/>
        </p:nvSpPr>
        <p:spPr bwMode="auto">
          <a:xfrm>
            <a:off x="2811099" y="3191669"/>
            <a:ext cx="5972904" cy="10806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50000"/>
              </a:spcBef>
            </a:pPr>
            <a:r>
              <a:rPr lang="zh-CN" altLang="en-US" sz="6600" dirty="0">
                <a:solidFill>
                  <a:srgbClr val="595959"/>
                </a:solidFill>
                <a:cs typeface="+mn-ea"/>
                <a:sym typeface="+mn-lt"/>
              </a:rPr>
              <a:t>总结</a:t>
            </a:r>
          </a:p>
        </p:txBody>
      </p:sp>
      <p:sp>
        <p:nvSpPr>
          <p:cNvPr id="11" name="_14">
            <a:extLst>
              <a:ext uri="{FF2B5EF4-FFF2-40B4-BE49-F238E27FC236}">
                <a16:creationId xmlns:a16="http://schemas.microsoft.com/office/drawing/2014/main" id="{18D8DB14-744C-48DD-840E-5C03D1C28E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316" y="2401894"/>
            <a:ext cx="3452470" cy="84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spc="6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第五章</a:t>
            </a:r>
            <a:endParaRPr lang="en-US" altLang="zh-CN" sz="4400" spc="6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99423365"/>
      </p:ext>
    </p:extLst>
  </p:cSld>
  <p:clrMapOvr>
    <a:masterClrMapping/>
  </p:clrMapOvr>
  <p:transition spd="slow" advTm="300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2230CCE-F2A7-8F85-994A-8F90E46F71CF}"/>
              </a:ext>
            </a:extLst>
          </p:cNvPr>
          <p:cNvSpPr txBox="1"/>
          <p:nvPr/>
        </p:nvSpPr>
        <p:spPr>
          <a:xfrm>
            <a:off x="2138766" y="1720312"/>
            <a:ext cx="73461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高斯消元</a:t>
            </a:r>
            <a:r>
              <a:rPr kumimoji="1" lang="en-US" altLang="zh-CN" dirty="0"/>
              <a:t>(</a:t>
            </a:r>
            <a:r>
              <a:rPr kumimoji="1" lang="zh-CN" altLang="en-US" dirty="0"/>
              <a:t>回带</a:t>
            </a:r>
            <a:r>
              <a:rPr kumimoji="1" lang="en-US" altLang="zh-CN" dirty="0"/>
              <a:t>)</a:t>
            </a:r>
          </a:p>
          <a:p>
            <a:r>
              <a:rPr kumimoji="1" lang="zh-CN" altLang="en-US" dirty="0"/>
              <a:t>时间复杂度：</a:t>
            </a:r>
            <a:r>
              <a:rPr kumimoji="1" lang="en-US" altLang="zh-CN" dirty="0"/>
              <a:t>O(n^3);</a:t>
            </a:r>
          </a:p>
          <a:p>
            <a:r>
              <a:rPr kumimoji="1" lang="zh-CN" altLang="en-US" dirty="0"/>
              <a:t>优点：</a:t>
            </a:r>
            <a:endParaRPr kumimoji="1" lang="en-US" altLang="zh-CN" dirty="0"/>
          </a:p>
          <a:p>
            <a:r>
              <a:rPr lang="zh-CN" altLang="en-US" dirty="0"/>
              <a:t>对于无解的判断：某一行前 </a:t>
            </a:r>
            <a:r>
              <a:rPr lang="en" altLang="zh-CN" dirty="0"/>
              <a:t>n</a:t>
            </a:r>
            <a:r>
              <a:rPr lang="zh-CN" altLang="en-US" dirty="0"/>
              <a:t>个数均为 </a:t>
            </a:r>
            <a:r>
              <a:rPr lang="en-US" altLang="zh-CN" dirty="0"/>
              <a:t>0</a:t>
            </a:r>
            <a:r>
              <a:rPr lang="zh-CN" altLang="en-US" dirty="0"/>
              <a:t>，最后的结果却不为 </a:t>
            </a:r>
            <a:r>
              <a:rPr lang="en-US" altLang="zh-CN" dirty="0"/>
              <a:t>0</a:t>
            </a:r>
            <a:r>
              <a:rPr lang="zh-CN" altLang="en-US" dirty="0"/>
              <a:t>。</a:t>
            </a:r>
            <a:br>
              <a:rPr lang="zh-CN" altLang="en-US" dirty="0"/>
            </a:br>
            <a:r>
              <a:rPr lang="zh-CN" altLang="en-US" dirty="0"/>
              <a:t>对于无数解的判断：某一行 </a:t>
            </a:r>
            <a:r>
              <a:rPr lang="en" altLang="zh-CN" dirty="0"/>
              <a:t>n+1</a:t>
            </a:r>
            <a:r>
              <a:rPr lang="zh-CN" altLang="en-US" dirty="0"/>
              <a:t>个数均为 </a:t>
            </a:r>
            <a:r>
              <a:rPr lang="en-US" altLang="zh-CN" dirty="0"/>
              <a:t>0.</a:t>
            </a:r>
          </a:p>
          <a:p>
            <a:r>
              <a:rPr kumimoji="1" lang="zh-CN" altLang="en-US" dirty="0"/>
              <a:t>缺点：</a:t>
            </a:r>
            <a:endParaRPr kumimoji="1" lang="en-US" altLang="zh-CN" dirty="0"/>
          </a:p>
          <a:p>
            <a:r>
              <a:rPr kumimoji="1" lang="zh-CN" altLang="en-US" dirty="0"/>
              <a:t>需要回带，精度较低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3B81CB8-3A86-EB1C-C414-66424737874F}"/>
              </a:ext>
            </a:extLst>
          </p:cNvPr>
          <p:cNvSpPr txBox="1"/>
          <p:nvPr/>
        </p:nvSpPr>
        <p:spPr>
          <a:xfrm>
            <a:off x="2154263" y="4045058"/>
            <a:ext cx="73306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高斯</a:t>
            </a:r>
            <a:r>
              <a:rPr kumimoji="1" lang="en-US" altLang="zh-CN" dirty="0"/>
              <a:t>-</a:t>
            </a:r>
            <a:r>
              <a:rPr kumimoji="1" lang="zh-CN" altLang="en-US" dirty="0"/>
              <a:t>约旦消元法</a:t>
            </a:r>
            <a:endParaRPr kumimoji="1" lang="en-US" altLang="zh-CN" dirty="0"/>
          </a:p>
          <a:p>
            <a:r>
              <a:rPr kumimoji="1" lang="zh-CN" altLang="en-US" dirty="0"/>
              <a:t>时间复杂度：</a:t>
            </a:r>
            <a:r>
              <a:rPr kumimoji="1" lang="en-US" altLang="zh-CN" dirty="0"/>
              <a:t>O(n^3);</a:t>
            </a:r>
          </a:p>
          <a:p>
            <a:r>
              <a:rPr kumimoji="1" lang="zh-CN" altLang="en-US" dirty="0"/>
              <a:t>优点：</a:t>
            </a:r>
            <a:endParaRPr kumimoji="1" lang="en-US" altLang="zh-CN" dirty="0"/>
          </a:p>
          <a:p>
            <a:r>
              <a:rPr kumimoji="1" lang="zh-CN" altLang="en-US" dirty="0"/>
              <a:t>不需要回带，精度较高</a:t>
            </a:r>
            <a:endParaRPr lang="en-US" altLang="zh-CN" dirty="0"/>
          </a:p>
          <a:p>
            <a:r>
              <a:rPr kumimoji="1" lang="zh-CN" altLang="en-US" dirty="0"/>
              <a:t>缺点：</a:t>
            </a:r>
            <a:endParaRPr kumimoji="1" lang="en-US" altLang="zh-CN" dirty="0"/>
          </a:p>
          <a:p>
            <a:r>
              <a:rPr kumimoji="1" lang="zh-CN" altLang="en-US" dirty="0"/>
              <a:t>无法判断到底是无解还是有无数解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007700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fallOver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E4B0B26-331A-5271-2EBC-301EEEC02D7F}"/>
              </a:ext>
            </a:extLst>
          </p:cNvPr>
          <p:cNvSpPr txBox="1"/>
          <p:nvPr/>
        </p:nvSpPr>
        <p:spPr>
          <a:xfrm>
            <a:off x="4091553" y="712922"/>
            <a:ext cx="22627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建议题目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C722B56-8AF4-F367-C159-AA149CE6CB86}"/>
              </a:ext>
            </a:extLst>
          </p:cNvPr>
          <p:cNvSpPr txBox="1"/>
          <p:nvPr/>
        </p:nvSpPr>
        <p:spPr>
          <a:xfrm>
            <a:off x="1898542" y="1844298"/>
            <a:ext cx="89115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3200" b="1" dirty="0">
                <a:hlinkClick r:id="rId2"/>
              </a:rPr>
              <a:t>P3389 【</a:t>
            </a:r>
            <a:r>
              <a:rPr lang="zh-CN" altLang="en-US" sz="3200" b="1" dirty="0">
                <a:hlinkClick r:id="rId2"/>
              </a:rPr>
              <a:t>模板</a:t>
            </a:r>
            <a:r>
              <a:rPr lang="en-US" altLang="zh-CN" sz="3200" b="1" dirty="0">
                <a:hlinkClick r:id="rId2"/>
              </a:rPr>
              <a:t>】</a:t>
            </a:r>
            <a:r>
              <a:rPr lang="zh-CN" altLang="en-US" sz="3200" b="1" dirty="0">
                <a:hlinkClick r:id="rId2"/>
              </a:rPr>
              <a:t>高斯消元法</a:t>
            </a:r>
            <a:endParaRPr lang="en-US" altLang="zh-CN" sz="3200" b="1" dirty="0"/>
          </a:p>
          <a:p>
            <a:endParaRPr lang="zh-CN" altLang="en-US" sz="32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76CEA9D-5A6D-2B29-BD00-C88F4EEC352B}"/>
              </a:ext>
            </a:extLst>
          </p:cNvPr>
          <p:cNvSpPr txBox="1"/>
          <p:nvPr/>
        </p:nvSpPr>
        <p:spPr>
          <a:xfrm>
            <a:off x="1898542" y="2487572"/>
            <a:ext cx="89115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3200" b="1" dirty="0">
                <a:hlinkClick r:id="rId3"/>
              </a:rPr>
              <a:t>P5027 Barracuda</a:t>
            </a:r>
            <a:r>
              <a:rPr lang="en-US" altLang="zh-CN" sz="3200" b="1" dirty="0"/>
              <a:t>		</a:t>
            </a:r>
            <a:r>
              <a:rPr lang="zh-CN" altLang="en-US" sz="3200" b="1" dirty="0">
                <a:hlinkClick r:id="rId4"/>
              </a:rPr>
              <a:t>题解</a:t>
            </a:r>
            <a:r>
              <a:rPr lang="zh-CN" altLang="en-US" sz="3200" b="1" dirty="0"/>
              <a:t> </a:t>
            </a:r>
            <a:endParaRPr lang="en" altLang="zh-CN" sz="3200" b="1" dirty="0"/>
          </a:p>
          <a:p>
            <a:r>
              <a:rPr lang="en" altLang="zh-CN" sz="3200" b="1" dirty="0">
                <a:hlinkClick r:id="rId5"/>
              </a:rPr>
              <a:t>P4781 【</a:t>
            </a:r>
            <a:r>
              <a:rPr lang="zh-CN" altLang="en-US" sz="3200" b="1" dirty="0">
                <a:hlinkClick r:id="rId5"/>
              </a:rPr>
              <a:t>模板</a:t>
            </a:r>
            <a:r>
              <a:rPr lang="en-US" altLang="zh-CN" sz="3200" b="1" dirty="0">
                <a:hlinkClick r:id="rId5"/>
              </a:rPr>
              <a:t>】</a:t>
            </a:r>
            <a:r>
              <a:rPr lang="zh-CN" altLang="en-US" sz="3200" b="1" dirty="0">
                <a:hlinkClick r:id="rId5"/>
              </a:rPr>
              <a:t>拉格朗日插值</a:t>
            </a:r>
            <a:endParaRPr lang="zh-CN" altLang="en-US" sz="3200" b="1" dirty="0"/>
          </a:p>
          <a:p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75067836"/>
      </p:ext>
    </p:extLst>
  </p:cSld>
  <p:clrMapOvr>
    <a:masterClrMapping/>
  </p:clrMapOvr>
  <p:transition spd="slow" advTm="3000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959E989-C464-4172-9EE5-6967A626DA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EFBCBA1-D7E4-4864-AB94-DA5B1E0867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5"/>
          <a:stretch/>
        </p:blipFill>
        <p:spPr>
          <a:xfrm>
            <a:off x="0" y="5854085"/>
            <a:ext cx="1570182" cy="100391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CE41782-26F2-41C9-9571-1159BD98CE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5"/>
          <a:stretch/>
        </p:blipFill>
        <p:spPr>
          <a:xfrm rot="1126534" flipV="1">
            <a:off x="10705834" y="0"/>
            <a:ext cx="1570182" cy="1003914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DB15C7CC-5EA8-45DC-8627-073CBD15E62B}"/>
              </a:ext>
            </a:extLst>
          </p:cNvPr>
          <p:cNvGrpSpPr/>
          <p:nvPr/>
        </p:nvGrpSpPr>
        <p:grpSpPr>
          <a:xfrm>
            <a:off x="391500" y="266183"/>
            <a:ext cx="11400200" cy="6311900"/>
            <a:chOff x="405423" y="246185"/>
            <a:chExt cx="11368454" cy="636563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E778CB5C-67BA-472C-9406-6BACE7EA09FA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0AABD929-BB60-4D81-9A6A-EFB4E3DC00A2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7BA6C554-B462-4ED8-BC67-0CDA5FDC98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488" y="0"/>
            <a:ext cx="8411024" cy="6858000"/>
          </a:xfrm>
          <a:prstGeom prst="rect">
            <a:avLst/>
          </a:prstGeom>
        </p:spPr>
      </p:pic>
      <p:sp>
        <p:nvSpPr>
          <p:cNvPr id="13" name="PA_MH_Entry_1">
            <a:hlinkClick r:id="rId7" action="ppaction://hlinksldjump"/>
            <a:extLst>
              <a:ext uri="{FF2B5EF4-FFF2-40B4-BE49-F238E27FC236}">
                <a16:creationId xmlns:a16="http://schemas.microsoft.com/office/drawing/2014/main" id="{D1220EFB-882C-4574-AE0A-9E5545E13282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760633" y="2520211"/>
            <a:ext cx="8373967" cy="61668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zh-CN" altLang="en-US" sz="8000" spc="-300" dirty="0">
                <a:solidFill>
                  <a:srgbClr val="38A097"/>
                </a:solidFill>
                <a:cs typeface="+mn-ea"/>
                <a:sym typeface="+mn-lt"/>
              </a:rPr>
              <a:t>演讲完毕谢谢观看</a:t>
            </a:r>
          </a:p>
        </p:txBody>
      </p:sp>
      <p:sp>
        <p:nvSpPr>
          <p:cNvPr id="16" name="PA_MH_Entry_1">
            <a:hlinkClick r:id="rId7" action="ppaction://hlinksldjump"/>
            <a:extLst>
              <a:ext uri="{FF2B5EF4-FFF2-40B4-BE49-F238E27FC236}">
                <a16:creationId xmlns:a16="http://schemas.microsoft.com/office/drawing/2014/main" id="{7AB117EB-934E-49BD-815D-03C0913F173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760633" y="3307402"/>
            <a:ext cx="8373967" cy="61668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altLang="zh-CN" sz="2000" spc="300" dirty="0">
                <a:solidFill>
                  <a:srgbClr val="38A097"/>
                </a:solidFill>
                <a:cs typeface="+mn-ea"/>
                <a:sym typeface="+mn-lt"/>
              </a:rPr>
              <a:t>Small pure and fresh and teaching courseware</a:t>
            </a:r>
          </a:p>
        </p:txBody>
      </p:sp>
      <p:sp>
        <p:nvSpPr>
          <p:cNvPr id="18" name="文本框 11">
            <a:extLst>
              <a:ext uri="{FF2B5EF4-FFF2-40B4-BE49-F238E27FC236}">
                <a16:creationId xmlns:a16="http://schemas.microsoft.com/office/drawing/2014/main" id="{0B966673-676E-41AB-92A5-E5A1892151D3}"/>
              </a:ext>
            </a:extLst>
          </p:cNvPr>
          <p:cNvSpPr txBox="1"/>
          <p:nvPr/>
        </p:nvSpPr>
        <p:spPr>
          <a:xfrm>
            <a:off x="3702871" y="4185378"/>
            <a:ext cx="4532257" cy="40011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 defTabSz="1219170"/>
            <a:r>
              <a:rPr lang="zh-CN" altLang="en-US" sz="2000" dirty="0">
                <a:solidFill>
                  <a:srgbClr val="000000"/>
                </a:solidFill>
                <a:cs typeface="+mn-ea"/>
                <a:sym typeface="+mn-lt"/>
              </a:rPr>
              <a:t>汇报人：张耒丰    时间：</a:t>
            </a:r>
            <a:r>
              <a:rPr lang="en-US" altLang="zh-CN" sz="2000" dirty="0">
                <a:solidFill>
                  <a:srgbClr val="000000"/>
                </a:solidFill>
                <a:cs typeface="+mn-ea"/>
                <a:sym typeface="+mn-lt"/>
              </a:rPr>
              <a:t>2023</a:t>
            </a:r>
            <a:r>
              <a:rPr lang="zh-CN" altLang="en-US" sz="2000" dirty="0">
                <a:solidFill>
                  <a:srgbClr val="000000"/>
                </a:solidFill>
                <a:cs typeface="+mn-ea"/>
                <a:sym typeface="+mn-lt"/>
              </a:rPr>
              <a:t>年</a:t>
            </a:r>
            <a:r>
              <a:rPr lang="en-US" altLang="zh-CN" sz="2000" dirty="0">
                <a:solidFill>
                  <a:srgbClr val="000000"/>
                </a:solidFill>
                <a:cs typeface="+mn-ea"/>
                <a:sym typeface="+mn-lt"/>
              </a:rPr>
              <a:t>2</a:t>
            </a:r>
            <a:r>
              <a:rPr lang="zh-CN" altLang="en-US" sz="2000" dirty="0">
                <a:solidFill>
                  <a:srgbClr val="000000"/>
                </a:solidFill>
                <a:cs typeface="+mn-ea"/>
                <a:sym typeface="+mn-lt"/>
              </a:rPr>
              <a:t>月</a:t>
            </a:r>
            <a:r>
              <a:rPr lang="en-US" altLang="zh-CN" sz="2000" dirty="0">
                <a:solidFill>
                  <a:srgbClr val="000000"/>
                </a:solidFill>
                <a:cs typeface="+mn-ea"/>
                <a:sym typeface="+mn-lt"/>
              </a:rPr>
              <a:t>7</a:t>
            </a:r>
            <a:r>
              <a:rPr lang="zh-CN" altLang="en-US" sz="2000" dirty="0">
                <a:solidFill>
                  <a:srgbClr val="000000"/>
                </a:solidFill>
                <a:cs typeface="+mn-ea"/>
                <a:sym typeface="+mn-lt"/>
              </a:rPr>
              <a:t>日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62BC229-A719-4262-8DE5-B602828822F7}"/>
              </a:ext>
            </a:extLst>
          </p:cNvPr>
          <p:cNvCxnSpPr/>
          <p:nvPr/>
        </p:nvCxnSpPr>
        <p:spPr>
          <a:xfrm>
            <a:off x="2400300" y="4013200"/>
            <a:ext cx="7137400" cy="0"/>
          </a:xfrm>
          <a:prstGeom prst="line">
            <a:avLst/>
          </a:prstGeom>
          <a:ln w="19050">
            <a:solidFill>
              <a:srgbClr val="38A0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9648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9000">
        <p15:prstTrans prst="curtains"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850"/>
                            </p:stCondLst>
                            <p:childTnLst>
                              <p:par>
                                <p:cTn id="3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200"/>
                            </p:stCondLst>
                            <p:childTnLst>
                              <p:par>
                                <p:cTn id="4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7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E8C59FE9-8398-472E-8956-301CE02E9C2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F2720A4-532F-48ED-9EEE-808FE4D6DB6C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D99CC77-FF70-4F3F-A80C-0286F1EE55F5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410854CD-AC74-414B-B5A3-16EFFD2C6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025" y="-279400"/>
            <a:ext cx="8710349" cy="79248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C77F92D-E54D-4E1D-8E57-1AD63F38B0C6}"/>
              </a:ext>
            </a:extLst>
          </p:cNvPr>
          <p:cNvSpPr/>
          <p:nvPr/>
        </p:nvSpPr>
        <p:spPr bwMode="auto">
          <a:xfrm>
            <a:off x="2811099" y="3191669"/>
            <a:ext cx="5972904" cy="10806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50000"/>
              </a:spcBef>
            </a:pPr>
            <a:r>
              <a:rPr lang="zh-CN" altLang="en-US" sz="6600" dirty="0">
                <a:solidFill>
                  <a:srgbClr val="595959"/>
                </a:solidFill>
                <a:cs typeface="+mn-ea"/>
                <a:sym typeface="+mn-lt"/>
              </a:rPr>
              <a:t>概念简介</a:t>
            </a:r>
          </a:p>
        </p:txBody>
      </p:sp>
      <p:sp>
        <p:nvSpPr>
          <p:cNvPr id="11" name="_14">
            <a:extLst>
              <a:ext uri="{FF2B5EF4-FFF2-40B4-BE49-F238E27FC236}">
                <a16:creationId xmlns:a16="http://schemas.microsoft.com/office/drawing/2014/main" id="{18D8DB14-744C-48DD-840E-5C03D1C28E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316" y="2401894"/>
            <a:ext cx="3452470" cy="84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spc="6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第一章</a:t>
            </a:r>
            <a:endParaRPr lang="en-US" altLang="zh-CN" sz="4400" spc="6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8268149"/>
      </p:ext>
    </p:extLst>
  </p:cSld>
  <p:clrMapOvr>
    <a:masterClrMapping/>
  </p:clrMapOvr>
  <p:transition spd="slow" advTm="300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D42CAAA1-74E0-4396-8A07-44F890C2A3E6}"/>
              </a:ext>
            </a:extLst>
          </p:cNvPr>
          <p:cNvSpPr txBox="1"/>
          <p:nvPr/>
        </p:nvSpPr>
        <p:spPr>
          <a:xfrm>
            <a:off x="2438400" y="5225908"/>
            <a:ext cx="6715760" cy="923329"/>
          </a:xfrm>
          <a:prstGeom prst="rect">
            <a:avLst/>
          </a:prstGeom>
        </p:spPr>
        <p:txBody>
          <a:bodyPr vert="horz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1375467">
              <a:lnSpc>
                <a:spcPct val="120000"/>
              </a:lnSpc>
              <a:spcBef>
                <a:spcPts val="533"/>
              </a:spcBef>
              <a:buNone/>
              <a:defRPr/>
            </a:pPr>
            <a:endParaRPr lang="zh-CN" altLang="en-US" sz="1800" kern="0" dirty="0"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07A56EC-6B46-AC38-D170-4112A871FF87}"/>
              </a:ext>
            </a:extLst>
          </p:cNvPr>
          <p:cNvSpPr txBox="1"/>
          <p:nvPr/>
        </p:nvSpPr>
        <p:spPr>
          <a:xfrm>
            <a:off x="2438400" y="1788160"/>
            <a:ext cx="67157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数学上，高斯消元法（或译：高斯消去法），是线性代数规划中的一个算法，可用来为</a:t>
            </a:r>
            <a:r>
              <a:rPr lang="zh-CN" altLang="en-US" dirty="0">
                <a:hlinkClick r:id="rId2"/>
              </a:rPr>
              <a:t>线性方程组</a:t>
            </a:r>
            <a:r>
              <a:rPr lang="zh-CN" altLang="en-US" dirty="0"/>
              <a:t>求解。但其算法十分复杂，不常用于加减消元法，求出矩阵的秩，以及求出可逆方阵的逆矩阵。不过，如果有过百万条等式时，这个算法会十分省时。一些极大的方程组通常会用迭代法以及花式消元来解决。当用于一个矩阵时，高斯消元法会产生出一个“行梯阵式”。高斯消元法可以用在电脑中来解决数千条等式及未知数。亦有一些方法特地用来解决一些有特别排列的系数的方程组。（严谨的定义，我们可以跳过</a:t>
            </a:r>
            <a:r>
              <a:rPr lang="en-US" altLang="zh-CN" dirty="0"/>
              <a:t>😂</a:t>
            </a:r>
            <a:r>
              <a:rPr lang="zh-CN" altLang="en-US" dirty="0"/>
              <a:t>）</a:t>
            </a:r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DCDAAF9-E225-0B71-1A8B-8503C627372C}"/>
              </a:ext>
            </a:extLst>
          </p:cNvPr>
          <p:cNvSpPr txBox="1"/>
          <p:nvPr/>
        </p:nvSpPr>
        <p:spPr>
          <a:xfrm>
            <a:off x="2438400" y="4302579"/>
            <a:ext cx="6715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其实高斯消元很简单。</a:t>
            </a:r>
            <a:endParaRPr kumimoji="1" lang="en-US" altLang="zh-CN" dirty="0"/>
          </a:p>
          <a:p>
            <a:r>
              <a:rPr kumimoji="1" lang="zh-CN" altLang="en-US" dirty="0"/>
              <a:t>举个栗子</a:t>
            </a:r>
            <a:r>
              <a:rPr kumimoji="1" lang="en-US" altLang="zh-CN" dirty="0"/>
              <a:t>🌰</a:t>
            </a:r>
          </a:p>
          <a:p>
            <a:r>
              <a:rPr kumimoji="1" lang="zh-CN" altLang="en-US" dirty="0"/>
              <a:t>我们解方程，这就是在进行高斯消元。</a:t>
            </a:r>
            <a:endParaRPr kumimoji="1"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A37D2EA-43BD-49A0-45DA-00D9EDB52EA1}"/>
              </a:ext>
            </a:extLst>
          </p:cNvPr>
          <p:cNvSpPr txBox="1"/>
          <p:nvPr/>
        </p:nvSpPr>
        <p:spPr>
          <a:xfrm>
            <a:off x="2438400" y="5295240"/>
            <a:ext cx="6715760" cy="1194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5467">
              <a:lnSpc>
                <a:spcPct val="120000"/>
              </a:lnSpc>
              <a:spcBef>
                <a:spcPts val="533"/>
              </a:spcBef>
              <a:defRPr/>
            </a:pPr>
            <a:r>
              <a:rPr lang="zh-CN" altLang="en-US" kern="0" dirty="0">
                <a:cs typeface="+mn-ea"/>
                <a:sym typeface="+mn-lt"/>
              </a:rPr>
              <a:t>当然对于计算机，就不是那么简单了</a:t>
            </a:r>
            <a:endParaRPr kumimoji="1" lang="en-US" altLang="zh-CN" kern="0" dirty="0">
              <a:cs typeface="+mn-ea"/>
              <a:sym typeface="+mn-lt"/>
            </a:endParaRPr>
          </a:p>
          <a:p>
            <a:pPr algn="just" defTabSz="1375467">
              <a:lnSpc>
                <a:spcPct val="120000"/>
              </a:lnSpc>
              <a:spcBef>
                <a:spcPts val="533"/>
              </a:spcBef>
              <a:defRPr/>
            </a:pPr>
            <a:r>
              <a:rPr lang="zh-CN" altLang="en-US" kern="0" dirty="0">
                <a:cs typeface="+mn-ea"/>
                <a:sym typeface="+mn-lt"/>
              </a:rPr>
              <a:t>有</a:t>
            </a:r>
            <a:r>
              <a:rPr lang="en-US" altLang="zh-CN" kern="0" dirty="0">
                <a:cs typeface="+mn-ea"/>
                <a:sym typeface="+mn-lt"/>
              </a:rPr>
              <a:t>m</a:t>
            </a:r>
            <a:r>
              <a:rPr lang="zh-CN" altLang="en-US" kern="0" dirty="0">
                <a:cs typeface="+mn-ea"/>
                <a:sym typeface="+mn-lt"/>
              </a:rPr>
              <a:t>个元</a:t>
            </a:r>
            <a:r>
              <a:rPr lang="en-US" altLang="zh-CN" kern="0" dirty="0">
                <a:cs typeface="+mn-ea"/>
                <a:sym typeface="+mn-lt"/>
              </a:rPr>
              <a:t>n</a:t>
            </a:r>
            <a:r>
              <a:rPr lang="zh-CN" altLang="en-US" kern="0" dirty="0">
                <a:cs typeface="+mn-ea"/>
                <a:sym typeface="+mn-lt"/>
              </a:rPr>
              <a:t>个等式</a:t>
            </a:r>
            <a:endParaRPr lang="en-US" altLang="zh-CN" kern="0" dirty="0">
              <a:cs typeface="+mn-ea"/>
              <a:sym typeface="+mn-lt"/>
            </a:endParaRPr>
          </a:p>
          <a:p>
            <a:pPr algn="just" defTabSz="1375467">
              <a:lnSpc>
                <a:spcPct val="120000"/>
              </a:lnSpc>
              <a:spcBef>
                <a:spcPts val="533"/>
              </a:spcBef>
              <a:defRPr/>
            </a:pPr>
            <a:r>
              <a:rPr lang="en-US" altLang="zh-CN" kern="0" dirty="0">
                <a:cs typeface="+mn-ea"/>
                <a:sym typeface="+mn-lt"/>
              </a:rPr>
              <a:t>m</a:t>
            </a:r>
            <a:r>
              <a:rPr lang="zh-CN" altLang="en-US" kern="0" dirty="0">
                <a:cs typeface="+mn-ea"/>
                <a:sym typeface="+mn-lt"/>
              </a:rPr>
              <a:t>和</a:t>
            </a:r>
            <a:r>
              <a:rPr lang="en-US" altLang="zh-CN" kern="0" dirty="0">
                <a:cs typeface="+mn-ea"/>
                <a:sym typeface="+mn-lt"/>
              </a:rPr>
              <a:t>n</a:t>
            </a:r>
            <a:r>
              <a:rPr lang="zh-CN" altLang="en-US" kern="0" dirty="0">
                <a:cs typeface="+mn-ea"/>
                <a:sym typeface="+mn-lt"/>
              </a:rPr>
              <a:t>还可能很大</a:t>
            </a:r>
            <a:endParaRPr lang="en-US" altLang="zh-CN" kern="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1943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drape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E8C59FE9-8398-472E-8956-301CE02E9C2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405423" y="246185"/>
            <a:chExt cx="11368454" cy="636563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F2720A4-532F-48ED-9EEE-808FE4D6DB6C}"/>
                </a:ext>
              </a:extLst>
            </p:cNvPr>
            <p:cNvSpPr/>
            <p:nvPr userDrawn="1"/>
          </p:nvSpPr>
          <p:spPr>
            <a:xfrm>
              <a:off x="405423" y="246185"/>
              <a:ext cx="11368454" cy="6365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D99CC77-FF70-4F3F-A80C-0286F1EE55F5}"/>
                </a:ext>
              </a:extLst>
            </p:cNvPr>
            <p:cNvSpPr/>
            <p:nvPr userDrawn="1"/>
          </p:nvSpPr>
          <p:spPr>
            <a:xfrm>
              <a:off x="597877" y="404446"/>
              <a:ext cx="11007969" cy="6049108"/>
            </a:xfrm>
            <a:prstGeom prst="rect">
              <a:avLst/>
            </a:prstGeom>
            <a:noFill/>
            <a:ln w="57150">
              <a:solidFill>
                <a:srgbClr val="C1E0D7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410854CD-AC74-414B-B5A3-16EFFD2C6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025" y="-279400"/>
            <a:ext cx="8710349" cy="79248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C77F92D-E54D-4E1D-8E57-1AD63F38B0C6}"/>
              </a:ext>
            </a:extLst>
          </p:cNvPr>
          <p:cNvSpPr/>
          <p:nvPr/>
        </p:nvSpPr>
        <p:spPr bwMode="auto">
          <a:xfrm>
            <a:off x="2811099" y="3191669"/>
            <a:ext cx="5972904" cy="10806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66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高斯消元法</a:t>
            </a:r>
          </a:p>
        </p:txBody>
      </p:sp>
      <p:sp>
        <p:nvSpPr>
          <p:cNvPr id="11" name="_14">
            <a:extLst>
              <a:ext uri="{FF2B5EF4-FFF2-40B4-BE49-F238E27FC236}">
                <a16:creationId xmlns:a16="http://schemas.microsoft.com/office/drawing/2014/main" id="{18D8DB14-744C-48DD-840E-5C03D1C28E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316" y="2401894"/>
            <a:ext cx="3452470" cy="84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spc="6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第二章</a:t>
            </a:r>
            <a:endParaRPr lang="en-US" altLang="zh-CN" sz="4400" spc="6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7328859"/>
      </p:ext>
    </p:extLst>
  </p:cSld>
  <p:clrMapOvr>
    <a:masterClrMapping/>
  </p:clrMapOvr>
  <p:transition spd="slow" advTm="300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2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442C738-59D0-1611-CE02-6B97423336A9}"/>
              </a:ext>
            </a:extLst>
          </p:cNvPr>
          <p:cNvSpPr txBox="1"/>
          <p:nvPr/>
        </p:nvSpPr>
        <p:spPr>
          <a:xfrm>
            <a:off x="2692400" y="1371600"/>
            <a:ext cx="683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通过上一个例子，我们可以明确解方程的方法：加减消元。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88711A6-3AA2-4105-0D05-AD47CF04B759}"/>
              </a:ext>
            </a:extLst>
          </p:cNvPr>
          <p:cNvSpPr txBox="1"/>
          <p:nvPr/>
        </p:nvSpPr>
        <p:spPr>
          <a:xfrm>
            <a:off x="2692400" y="1740932"/>
            <a:ext cx="58826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整体思路就是我们可以先在某一个式子里，用这个式子的</a:t>
            </a:r>
            <a:r>
              <a:rPr lang="en" altLang="zh-CN" sz="2000" dirty="0"/>
              <a:t>x</a:t>
            </a:r>
            <a:r>
              <a:rPr lang="zh-CN" altLang="en-US" sz="2000" dirty="0"/>
              <a:t>消去其他式子里的</a:t>
            </a:r>
            <a:r>
              <a:rPr lang="en" altLang="zh-CN" sz="2000" dirty="0"/>
              <a:t>x,</a:t>
            </a:r>
            <a:r>
              <a:rPr lang="zh-CN" altLang="en-US" sz="2000" dirty="0"/>
              <a:t>然后在剩下的两个式子里再选择一个式子里的</a:t>
            </a:r>
            <a:r>
              <a:rPr lang="en" altLang="zh-CN" sz="2000" dirty="0"/>
              <a:t>y</a:t>
            </a:r>
            <a:r>
              <a:rPr lang="zh-CN" altLang="en" sz="2000" dirty="0"/>
              <a:t>，</a:t>
            </a:r>
            <a:r>
              <a:rPr lang="zh-CN" altLang="en-US" sz="2000" dirty="0"/>
              <a:t>用这个</a:t>
            </a:r>
            <a:r>
              <a:rPr lang="en" altLang="zh-CN" sz="2000" dirty="0"/>
              <a:t>y</a:t>
            </a:r>
            <a:r>
              <a:rPr lang="zh-CN" altLang="en-US" sz="2000" dirty="0"/>
              <a:t>消去最后剩下的式子里的</a:t>
            </a:r>
            <a:r>
              <a:rPr lang="en" altLang="zh-CN" sz="2000" dirty="0"/>
              <a:t>y</a:t>
            </a:r>
            <a:r>
              <a:rPr lang="zh-CN" altLang="en" sz="2000" dirty="0"/>
              <a:t>。</a:t>
            </a:r>
            <a:r>
              <a:rPr lang="zh-CN" altLang="en-US" sz="2000" dirty="0"/>
              <a:t>那么现在最后一个方程里就只有一个未知数</a:t>
            </a:r>
            <a:r>
              <a:rPr lang="en" altLang="zh-CN" sz="2000" dirty="0"/>
              <a:t>z</a:t>
            </a:r>
            <a:r>
              <a:rPr lang="zh-CN" altLang="en-US" sz="2000" dirty="0"/>
              <a:t>了。倘若</a:t>
            </a:r>
            <a:r>
              <a:rPr lang="en" altLang="zh-CN" sz="2000" dirty="0"/>
              <a:t>z</a:t>
            </a:r>
            <a:r>
              <a:rPr lang="zh-CN" altLang="en-US" sz="2000" dirty="0"/>
              <a:t>的系数是</a:t>
            </a:r>
            <a:r>
              <a:rPr lang="en-US" altLang="zh-CN" sz="2000" dirty="0"/>
              <a:t>1</a:t>
            </a:r>
            <a:r>
              <a:rPr lang="zh-CN" altLang="en-US" sz="2000" dirty="0"/>
              <a:t>，那么我们就可以直接得出答案来了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84206474"/>
      </p:ext>
    </p:extLst>
  </p:cSld>
  <p:clrMapOvr>
    <a:masterClrMapping/>
  </p:clrMapOvr>
  <p:transition spd="slow" advTm="3000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D60816B-73EE-4CC3-89F8-1BE747FCC77E}"/>
              </a:ext>
            </a:extLst>
          </p:cNvPr>
          <p:cNvSpPr/>
          <p:nvPr/>
        </p:nvSpPr>
        <p:spPr>
          <a:xfrm>
            <a:off x="1048379" y="2962893"/>
            <a:ext cx="265293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200" b="1" dirty="0">
                <a:solidFill>
                  <a:srgbClr val="595959"/>
                </a:solidFill>
                <a:cs typeface="+mn-ea"/>
                <a:sym typeface="+mn-lt"/>
              </a:rPr>
              <a:t>一个简单的例子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2A02ECD-C00B-CE8A-D535-6A2C728DCC5C}"/>
              </a:ext>
            </a:extLst>
          </p:cNvPr>
          <p:cNvSpPr txBox="1"/>
          <p:nvPr/>
        </p:nvSpPr>
        <p:spPr>
          <a:xfrm>
            <a:off x="4886960" y="3667760"/>
            <a:ext cx="482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我们将通过这个例子理解高斯消元</a:t>
            </a:r>
            <a:endParaRPr kumimoji="1"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F916C8C-EFFA-8528-38A5-CB8983288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283" y="3478377"/>
            <a:ext cx="2323583" cy="83345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D8654DB-1E4A-F5C5-919F-4118638E6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381" y="4354134"/>
            <a:ext cx="2752937" cy="83345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A80841B-F74A-0399-6995-67B24E2F57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381" y="5187592"/>
            <a:ext cx="2702421" cy="833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972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prestige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85CCA65-20D5-6BA2-7022-2861A07144E2}"/>
              </a:ext>
            </a:extLst>
          </p:cNvPr>
          <p:cNvSpPr txBox="1"/>
          <p:nvPr/>
        </p:nvSpPr>
        <p:spPr>
          <a:xfrm>
            <a:off x="1988820" y="1623060"/>
            <a:ext cx="7795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那么在计算机实现上，我们就直接用一个</a:t>
            </a:r>
            <a:r>
              <a:rPr kumimoji="1" lang="en-US" altLang="zh-CN" dirty="0"/>
              <a:t>a[n][n+1]</a:t>
            </a:r>
            <a:r>
              <a:rPr kumimoji="1" lang="zh-CN" altLang="en-US" dirty="0"/>
              <a:t>的数组来算；</a:t>
            </a:r>
            <a:endParaRPr kumimoji="1" lang="en-US" altLang="zh-CN" dirty="0"/>
          </a:p>
          <a:p>
            <a:r>
              <a:rPr kumimoji="1" lang="zh-CN" altLang="en-US" dirty="0"/>
              <a:t>（前</a:t>
            </a:r>
            <a:r>
              <a:rPr kumimoji="1" lang="en-US" altLang="zh-CN" dirty="0"/>
              <a:t>n</a:t>
            </a:r>
            <a:r>
              <a:rPr kumimoji="1" lang="zh-CN" altLang="en-US" dirty="0"/>
              <a:t>列是未知数的系数，最后一列是总和）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FA2A11C-2E80-84FF-C1F5-E70B49458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820" y="2337318"/>
            <a:ext cx="2217420" cy="139380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49135C7-AC35-813E-23CD-B1ABCA80223D}"/>
              </a:ext>
            </a:extLst>
          </p:cNvPr>
          <p:cNvSpPr txBox="1"/>
          <p:nvPr/>
        </p:nvSpPr>
        <p:spPr>
          <a:xfrm>
            <a:off x="1988820" y="3731125"/>
            <a:ext cx="6286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那么我们首先用</a:t>
            </a:r>
            <a:r>
              <a:rPr kumimoji="1" lang="en-US" altLang="zh-CN" dirty="0"/>
              <a:t>(</a:t>
            </a:r>
            <a:r>
              <a:rPr kumimoji="1" lang="zh-CN" altLang="en-US" dirty="0"/>
              <a:t>第一项</a:t>
            </a:r>
            <a:r>
              <a:rPr kumimoji="1" lang="en-US" altLang="zh-CN" dirty="0"/>
              <a:t>)</a:t>
            </a:r>
            <a:r>
              <a:rPr kumimoji="1" lang="zh-CN" altLang="en-US" dirty="0"/>
              <a:t> 系数绝对值</a:t>
            </a:r>
            <a:r>
              <a:rPr kumimoji="1" lang="zh-CN" altLang="en-US" dirty="0">
                <a:solidFill>
                  <a:srgbClr val="FF0000"/>
                </a:solidFill>
              </a:rPr>
              <a:t>最大</a:t>
            </a:r>
            <a:r>
              <a:rPr kumimoji="1" lang="zh-CN" altLang="en-US" dirty="0"/>
              <a:t>的来消元</a:t>
            </a:r>
            <a:r>
              <a:rPr lang="zh-CN" altLang="en-US" dirty="0"/>
              <a:t>而这里为了方便起见，我们将这个选中的系数置为</a:t>
            </a:r>
            <a:r>
              <a:rPr lang="en-US" altLang="zh-CN" dirty="0"/>
              <a:t>1</a:t>
            </a:r>
            <a:r>
              <a:rPr lang="zh-CN" altLang="en-US" dirty="0"/>
              <a:t>，方便上例中地不断带回原式的操作（这样在回带的时候就可以不考虑原本的系数了）。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7FF1423-C814-DFBE-3DFC-CC9398560B9D}"/>
              </a:ext>
            </a:extLst>
          </p:cNvPr>
          <p:cNvSpPr txBox="1"/>
          <p:nvPr/>
        </p:nvSpPr>
        <p:spPr>
          <a:xfrm>
            <a:off x="1988820" y="4931454"/>
            <a:ext cx="6286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由于最多也只能用</a:t>
            </a:r>
            <a:r>
              <a:rPr lang="en" altLang="zh-CN" dirty="0"/>
              <a:t>double</a:t>
            </a:r>
            <a:r>
              <a:rPr lang="zh-CN" altLang="en-US" dirty="0"/>
              <a:t>型存储，所以必然会有精度误差。但如果我们每次都选用最大系数的来消掉其他系数，就可以最大程度地来减小误差。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3572069"/>
      </p:ext>
    </p:extLst>
  </p:cSld>
  <p:clrMapOvr>
    <a:masterClrMapping/>
  </p:clrMapOvr>
  <p:transition spd="slow" advTm="3000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11A3186-3665-B714-2393-A8EB7109DC97}"/>
              </a:ext>
            </a:extLst>
          </p:cNvPr>
          <p:cNvSpPr txBox="1"/>
          <p:nvPr/>
        </p:nvSpPr>
        <p:spPr>
          <a:xfrm>
            <a:off x="1208868" y="1387481"/>
            <a:ext cx="19062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解的判断</a:t>
            </a:r>
          </a:p>
          <a:p>
            <a:endParaRPr kumimoji="1" lang="zh-CN" altLang="en-US" sz="32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C131EDD-00AF-3D9F-EDE2-DABBF8EE0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868" y="1926090"/>
            <a:ext cx="1735810" cy="133992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4DA04A4-0499-29B8-DE6C-95E85525DB6A}"/>
              </a:ext>
            </a:extLst>
          </p:cNvPr>
          <p:cNvSpPr txBox="1"/>
          <p:nvPr/>
        </p:nvSpPr>
        <p:spPr>
          <a:xfrm>
            <a:off x="3316637" y="2371241"/>
            <a:ext cx="5377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情况一：</a:t>
            </a:r>
            <a:endParaRPr kumimoji="1" lang="en-US" altLang="zh-CN" dirty="0"/>
          </a:p>
          <a:p>
            <a:r>
              <a:rPr kumimoji="1" lang="zh-CN" altLang="en-US" dirty="0"/>
              <a:t>此时</a:t>
            </a:r>
            <a:r>
              <a:rPr kumimoji="1" lang="en-US" altLang="zh-CN" dirty="0"/>
              <a:t>0=-6</a:t>
            </a:r>
            <a:r>
              <a:rPr kumimoji="1" lang="zh-CN" altLang="en-US" dirty="0"/>
              <a:t>，所以方程无解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07B61F-1982-F211-0B32-8CB4E9BEE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868" y="3266014"/>
            <a:ext cx="1735810" cy="133992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72C0EA5-5DA0-D61F-55BF-7340B637A676}"/>
              </a:ext>
            </a:extLst>
          </p:cNvPr>
          <p:cNvSpPr txBox="1"/>
          <p:nvPr/>
        </p:nvSpPr>
        <p:spPr>
          <a:xfrm>
            <a:off x="3316637" y="3517263"/>
            <a:ext cx="5377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情况二：</a:t>
            </a:r>
            <a:endParaRPr kumimoji="1" lang="en-US" altLang="zh-CN" dirty="0"/>
          </a:p>
          <a:p>
            <a:r>
              <a:rPr kumimoji="1" lang="zh-CN" altLang="en-US" dirty="0"/>
              <a:t>此时有两个自由元，所以方程有无数个解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0D1D73-00B0-2982-6849-8A585D4D7719}"/>
              </a:ext>
            </a:extLst>
          </p:cNvPr>
          <p:cNvSpPr txBox="1"/>
          <p:nvPr/>
        </p:nvSpPr>
        <p:spPr>
          <a:xfrm>
            <a:off x="7997125" y="4990454"/>
            <a:ext cx="3394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hlinkClick r:id="rId4"/>
              </a:rPr>
              <a:t>高斯消元（回带）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7561027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ENTRY"/>
  <p:tag name="ID" val="626765"/>
  <p:tag name="MH_ORDER" val="1"/>
  <p:tag name="PA" val="v3.2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NUMBER"/>
  <p:tag name="ID" val="626765"/>
  <p:tag name="MH_ORDER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OTHERS"/>
  <p:tag name="ID" val="6267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NUMBER"/>
  <p:tag name="ID" val="626765"/>
  <p:tag name="MH_ORDER" val="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OTHERS"/>
  <p:tag name="ID" val="62676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NUMBER"/>
  <p:tag name="ID" val="626765"/>
  <p:tag name="MH_ORDER" val="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OTHERS"/>
  <p:tag name="ID" val="62676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NUMBER"/>
  <p:tag name="ID" val="626765"/>
  <p:tag name="MH_ORDER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OTHERS"/>
  <p:tag name="ID" val="62676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NUMBER"/>
  <p:tag name="ID" val="626765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OTHERS"/>
  <p:tag name="ID" val="62676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ENTRY"/>
  <p:tag name="ID" val="626765"/>
  <p:tag name="MH_ORDER" val="1"/>
  <p:tag name="PA" val="v3.2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ENTRY"/>
  <p:tag name="ID" val="626765"/>
  <p:tag name="MH_ORDER" val="1"/>
  <p:tag name="PA" val="v3.2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ENTRY"/>
  <p:tag name="ID" val="626765"/>
  <p:tag name="MH_ORDER" val="1"/>
  <p:tag name="PA" val="v3.2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ENTRY"/>
  <p:tag name="ID" val="626765"/>
  <p:tag name="MH_ORDER" val="1"/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ENTRY"/>
  <p:tag name="ID" val="626765"/>
  <p:tag name="MH_ORDER" val="2"/>
  <p:tag name="PA" val="v3.2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ENTRY"/>
  <p:tag name="ID" val="626765"/>
  <p:tag name="MH_ORDER" val="3"/>
  <p:tag name="PA" val="v3.2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ENTRY"/>
  <p:tag name="ID" val="626765"/>
  <p:tag name="MH_ORDER" val="4"/>
  <p:tag name="PA" val="v3.2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OTHERS"/>
  <p:tag name="ID" val="62676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OTHERS"/>
  <p:tag name="ID" val="62676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4220756"/>
  <p:tag name="MH_LIBRARY" val="CONTENTS"/>
  <p:tag name="MH_TYPE" val="ENTRY"/>
  <p:tag name="ID" val="626765"/>
  <p:tag name="MH_ORDER" val="4"/>
  <p:tag name="PA" val="v3.2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zp0btej4">
      <a:majorFont>
        <a:latin typeface="印品灵秀体" panose="020F0302020204030204"/>
        <a:ea typeface="印品灵秀体"/>
        <a:cs typeface=""/>
      </a:majorFont>
      <a:minorFont>
        <a:latin typeface="印品灵秀体" panose="020F0502020204030204"/>
        <a:ea typeface="印品灵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2734</TotalTime>
  <Words>1187</Words>
  <Application>Microsoft Macintosh PowerPoint</Application>
  <PresentationFormat>宽屏</PresentationFormat>
  <Paragraphs>109</Paragraphs>
  <Slides>23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-apple-system</vt:lpstr>
      <vt:lpstr>等线</vt:lpstr>
      <vt:lpstr>印品灵秀体</vt:lpstr>
      <vt:lpstr>KaTeX_Main</vt:lpstr>
      <vt:lpstr>KaTeX_Math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</dc:creator>
  <cp:lastModifiedBy>Microsoft Office User</cp:lastModifiedBy>
  <cp:revision>27</cp:revision>
  <dcterms:created xsi:type="dcterms:W3CDTF">2020-05-10T10:38:11Z</dcterms:created>
  <dcterms:modified xsi:type="dcterms:W3CDTF">2023-02-07T10:49:01Z</dcterms:modified>
</cp:coreProperties>
</file>

<file path=docProps/thumbnail.jpeg>
</file>